
<file path=[Content_Types].xml><?xml version="1.0" encoding="utf-8"?>
<Types xmlns="http://schemas.openxmlformats.org/package/2006/content-types">
  <Default Extension="bin" ContentType="application/vnd.openxmlformats-officedocument.oleObject"/>
  <Default Extension="gif" ContentType="image/gif"/>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handoutMasterIdLst>
    <p:handoutMasterId r:id="rId40"/>
  </p:handoutMasterIdLst>
  <p:sldIdLst>
    <p:sldId id="1298" r:id="rId2"/>
    <p:sldId id="1204" r:id="rId3"/>
    <p:sldId id="3359" r:id="rId4"/>
    <p:sldId id="3361" r:id="rId5"/>
    <p:sldId id="3364" r:id="rId6"/>
    <p:sldId id="3360" r:id="rId7"/>
    <p:sldId id="3370" r:id="rId8"/>
    <p:sldId id="3369" r:id="rId9"/>
    <p:sldId id="3365" r:id="rId10"/>
    <p:sldId id="3368" r:id="rId11"/>
    <p:sldId id="3371" r:id="rId12"/>
    <p:sldId id="3373" r:id="rId13"/>
    <p:sldId id="3376" r:id="rId14"/>
    <p:sldId id="3374" r:id="rId15"/>
    <p:sldId id="3367" r:id="rId16"/>
    <p:sldId id="3382" r:id="rId17"/>
    <p:sldId id="3379" r:id="rId18"/>
    <p:sldId id="3377" r:id="rId19"/>
    <p:sldId id="3375" r:id="rId20"/>
    <p:sldId id="3380" r:id="rId21"/>
    <p:sldId id="3362" r:id="rId22"/>
    <p:sldId id="3358" r:id="rId23"/>
    <p:sldId id="3381" r:id="rId24"/>
    <p:sldId id="3383" r:id="rId25"/>
    <p:sldId id="3384" r:id="rId26"/>
    <p:sldId id="3388" r:id="rId27"/>
    <p:sldId id="3391" r:id="rId28"/>
    <p:sldId id="3393" r:id="rId29"/>
    <p:sldId id="3394" r:id="rId30"/>
    <p:sldId id="3385" r:id="rId31"/>
    <p:sldId id="3389" r:id="rId32"/>
    <p:sldId id="3390" r:id="rId33"/>
    <p:sldId id="3386" r:id="rId34"/>
    <p:sldId id="3392" r:id="rId35"/>
    <p:sldId id="3397" r:id="rId36"/>
    <p:sldId id="3395" r:id="rId37"/>
    <p:sldId id="3396" r:id="rId38"/>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2DD17C-8701-33F8-7745-E8B481F4BEC7}" name="808 UNIC" initials="8U" userId="f8714a93996085d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cmAuthor id="2" name="Administrator" initials="A" lastIdx="4" clrIdx="1">
    <p:extLst>
      <p:ext uri="{19B8F6BF-5375-455C-9EA6-DF929625EA0E}">
        <p15:presenceInfo xmlns:p15="http://schemas.microsoft.com/office/powerpoint/2012/main" userId="89faf8db46fa3f1a" providerId="Windows Live"/>
      </p:ext>
    </p:extLst>
  </p:cmAuthor>
  <p:cmAuthor id="3" name="兆薇 王" initials="兆薇" lastIdx="1" clrIdx="2">
    <p:extLst>
      <p:ext uri="{19B8F6BF-5375-455C-9EA6-DF929625EA0E}">
        <p15:presenceInfo xmlns:p15="http://schemas.microsoft.com/office/powerpoint/2012/main" userId="e6b959b316bd4ad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C00000"/>
    <a:srgbClr val="004B8C"/>
    <a:srgbClr val="112C68"/>
    <a:srgbClr val="705349"/>
    <a:srgbClr val="F4B183"/>
    <a:srgbClr val="0072DA"/>
    <a:srgbClr val="1991FF"/>
    <a:srgbClr val="F0F4F8"/>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9259" autoAdjust="0"/>
  </p:normalViewPr>
  <p:slideViewPr>
    <p:cSldViewPr snapToGrid="0">
      <p:cViewPr varScale="1">
        <p:scale>
          <a:sx n="144" d="100"/>
          <a:sy n="144" d="100"/>
        </p:scale>
        <p:origin x="840" y="114"/>
      </p:cViewPr>
      <p:guideLst>
        <p:guide orient="horz" pos="3294"/>
        <p:guide pos="3840"/>
      </p:guideLst>
    </p:cSldViewPr>
  </p:slideViewPr>
  <p:outlineViewPr>
    <p:cViewPr>
      <p:scale>
        <a:sx n="33" d="100"/>
        <a:sy n="33" d="100"/>
      </p:scale>
      <p:origin x="0" y="-3972"/>
    </p:cViewPr>
  </p:outlineViewPr>
  <p:notesTextViewPr>
    <p:cViewPr>
      <p:scale>
        <a:sx n="125" d="100"/>
        <a:sy n="125" d="100"/>
      </p:scale>
      <p:origin x="0" y="0"/>
    </p:cViewPr>
  </p:notesTextViewPr>
  <p:notesViewPr>
    <p:cSldViewPr snapToGrid="0">
      <p:cViewPr varScale="1">
        <p:scale>
          <a:sx n="87" d="100"/>
          <a:sy n="87" d="100"/>
        </p:scale>
        <p:origin x="210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ltLang="zh-CN" sz="1800" dirty="0" err="1"/>
              <a:t>Starlink</a:t>
            </a:r>
            <a:r>
              <a:rPr lang="zh-CN" altLang="en-US" sz="1800" dirty="0"/>
              <a:t>用户数目增长曲线（万人次）</a:t>
            </a:r>
            <a:endParaRPr lang="en-US" altLang="zh-CN" sz="1800" dirty="0"/>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zh-CN"/>
        </a:p>
      </c:txPr>
    </c:title>
    <c:autoTitleDeleted val="0"/>
    <c:plotArea>
      <c:layout>
        <c:manualLayout>
          <c:layoutTarget val="inner"/>
          <c:xMode val="edge"/>
          <c:yMode val="edge"/>
          <c:x val="2.8286878432055334E-2"/>
          <c:y val="0.14351044518394179"/>
          <c:w val="0.94980753867774659"/>
          <c:h val="0.53017154232811214"/>
        </c:manualLayout>
      </c:layout>
      <c:lineChart>
        <c:grouping val="standard"/>
        <c:varyColors val="0"/>
        <c:ser>
          <c:idx val="0"/>
          <c:order val="0"/>
          <c:tx>
            <c:strRef>
              <c:f>Sheet1!$B$1</c:f>
              <c:strCache>
                <c:ptCount val="1"/>
                <c:pt idx="0">
                  <c:v>系列 1</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Sheet1!$A$2:$A$8</c:f>
              <c:numCache>
                <c:formatCode>yyyy"年"m"月"</c:formatCode>
                <c:ptCount val="7"/>
                <c:pt idx="0">
                  <c:v>44896</c:v>
                </c:pt>
                <c:pt idx="1">
                  <c:v>45170</c:v>
                </c:pt>
                <c:pt idx="2">
                  <c:v>45413</c:v>
                </c:pt>
                <c:pt idx="3">
                  <c:v>45536</c:v>
                </c:pt>
                <c:pt idx="4">
                  <c:v>45627</c:v>
                </c:pt>
                <c:pt idx="5">
                  <c:v>45809</c:v>
                </c:pt>
                <c:pt idx="6">
                  <c:v>45992</c:v>
                </c:pt>
              </c:numCache>
            </c:numRef>
          </c:cat>
          <c:val>
            <c:numRef>
              <c:f>Sheet1!$B$2:$B$8</c:f>
              <c:numCache>
                <c:formatCode>General</c:formatCode>
                <c:ptCount val="7"/>
                <c:pt idx="0">
                  <c:v>100</c:v>
                </c:pt>
                <c:pt idx="1">
                  <c:v>200</c:v>
                </c:pt>
                <c:pt idx="2">
                  <c:v>300</c:v>
                </c:pt>
                <c:pt idx="3">
                  <c:v>400</c:v>
                </c:pt>
                <c:pt idx="4">
                  <c:v>500</c:v>
                </c:pt>
                <c:pt idx="5">
                  <c:v>600</c:v>
                </c:pt>
                <c:pt idx="6">
                  <c:v>780</c:v>
                </c:pt>
              </c:numCache>
            </c:numRef>
          </c:val>
          <c:smooth val="0"/>
          <c:extLst>
            <c:ext xmlns:c16="http://schemas.microsoft.com/office/drawing/2014/chart" uri="{C3380CC4-5D6E-409C-BE32-E72D297353CC}">
              <c16:uniqueId val="{00000000-E4C9-4DDA-8D9F-C944876D1EDF}"/>
            </c:ext>
          </c:extLst>
        </c:ser>
        <c:dLbls>
          <c:dLblPos val="ctr"/>
          <c:showLegendKey val="0"/>
          <c:showVal val="1"/>
          <c:showCatName val="0"/>
          <c:showSerName val="0"/>
          <c:showPercent val="0"/>
          <c:showBubbleSize val="0"/>
        </c:dLbls>
        <c:marker val="1"/>
        <c:smooth val="0"/>
        <c:axId val="1501469663"/>
        <c:axId val="1465159775"/>
      </c:lineChart>
      <c:dateAx>
        <c:axId val="1501469663"/>
        <c:scaling>
          <c:orientation val="minMax"/>
        </c:scaling>
        <c:delete val="0"/>
        <c:axPos val="b"/>
        <c:numFmt formatCode="yyyy&quot;年&quot;m&quot;月&quot;"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zh-CN"/>
          </a:p>
        </c:txPr>
        <c:crossAx val="1465159775"/>
        <c:crosses val="autoZero"/>
        <c:auto val="1"/>
        <c:lblOffset val="100"/>
        <c:baseTimeUnit val="months"/>
      </c:dateAx>
      <c:valAx>
        <c:axId val="1465159775"/>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501469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t>‹#›</a:t>
            </a:fld>
            <a:endParaRPr lang="zh-CN" altLang="en-US"/>
          </a:p>
        </p:txBody>
      </p:sp>
      <p:sp>
        <p:nvSpPr>
          <p:cNvPr id="6" name="日期占位符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t>2025/7/18/Fri</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t>2025/7/18/Fri</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zhuanlan.zhihu.com/p/63717755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Interne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zhuanlan.zhihu.com/p/38576341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a:t>
            </a:fld>
            <a:endParaRPr lang="zh-CN" altLang="en-US"/>
          </a:p>
        </p:txBody>
      </p:sp>
    </p:spTree>
    <p:extLst>
      <p:ext uri="{BB962C8B-B14F-4D97-AF65-F5344CB8AC3E}">
        <p14:creationId xmlns:p14="http://schemas.microsoft.com/office/powerpoint/2010/main" val="926211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陕西省 </a:t>
            </a:r>
            <a:r>
              <a:rPr lang="en-US" altLang="zh-CN" dirty="0"/>
              <a:t>20</a:t>
            </a:r>
            <a:r>
              <a:rPr lang="zh-CN" altLang="en-US" dirty="0"/>
              <a:t>万平方公里</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11</a:t>
            </a:fld>
            <a:endParaRPr lang="zh-CN" altLang="en-US"/>
          </a:p>
        </p:txBody>
      </p:sp>
    </p:spTree>
    <p:extLst>
      <p:ext uri="{BB962C8B-B14F-4D97-AF65-F5344CB8AC3E}">
        <p14:creationId xmlns:p14="http://schemas.microsoft.com/office/powerpoint/2010/main" val="1002841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12</a:t>
            </a:fld>
            <a:endParaRPr lang="zh-CN" altLang="en-US"/>
          </a:p>
        </p:txBody>
      </p:sp>
    </p:spTree>
    <p:extLst>
      <p:ext uri="{BB962C8B-B14F-4D97-AF65-F5344CB8AC3E}">
        <p14:creationId xmlns:p14="http://schemas.microsoft.com/office/powerpoint/2010/main" val="2466223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(99+ </a:t>
            </a:r>
            <a:r>
              <a:rPr lang="zh-CN" altLang="en-US" dirty="0">
                <a:hlinkClick r:id="rId3"/>
              </a:rPr>
              <a:t>封私信 </a:t>
            </a:r>
            <a:r>
              <a:rPr lang="en-US" altLang="zh-CN" dirty="0">
                <a:hlinkClick r:id="rId3"/>
              </a:rPr>
              <a:t>/ 80 </a:t>
            </a:r>
            <a:r>
              <a:rPr lang="zh-CN" altLang="en-US" dirty="0">
                <a:hlinkClick r:id="rId3"/>
              </a:rPr>
              <a:t>条消息</a:t>
            </a:r>
            <a:r>
              <a:rPr lang="en-US" altLang="zh-CN" dirty="0">
                <a:hlinkClick r:id="rId3"/>
              </a:rPr>
              <a:t>) 5G NTN</a:t>
            </a:r>
            <a:r>
              <a:rPr lang="zh-CN" altLang="en-US" dirty="0">
                <a:hlinkClick r:id="rId3"/>
              </a:rPr>
              <a:t>还在实验，星链早已商用卫星</a:t>
            </a:r>
            <a:r>
              <a:rPr lang="en-US" altLang="zh-CN" dirty="0">
                <a:hlinkClick r:id="rId3"/>
              </a:rPr>
              <a:t>OFDM</a:t>
            </a:r>
            <a:r>
              <a:rPr lang="zh-CN" altLang="en-US" dirty="0">
                <a:hlinkClick r:id="rId3"/>
              </a:rPr>
              <a:t>波形！马斯克星链出奇招，章北海再虐老航天 </a:t>
            </a:r>
            <a:r>
              <a:rPr lang="en-US" altLang="zh-CN" dirty="0">
                <a:hlinkClick r:id="rId3"/>
              </a:rPr>
              <a:t>- </a:t>
            </a:r>
            <a:r>
              <a:rPr lang="zh-CN" altLang="en-US" dirty="0">
                <a:hlinkClick r:id="rId3"/>
              </a:rPr>
              <a:t>知乎</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13</a:t>
            </a:fld>
            <a:endParaRPr lang="zh-CN" altLang="en-US"/>
          </a:p>
        </p:txBody>
      </p:sp>
    </p:spTree>
    <p:extLst>
      <p:ext uri="{BB962C8B-B14F-4D97-AF65-F5344CB8AC3E}">
        <p14:creationId xmlns:p14="http://schemas.microsoft.com/office/powerpoint/2010/main" val="2117992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 SC"/>
              </a:rPr>
              <a:t>中心预留的​</a:t>
            </a:r>
            <a:r>
              <a:rPr lang="zh-CN" altLang="en-US" b="1" i="0" dirty="0">
                <a:effectLst/>
                <a:latin typeface="PingFang SC"/>
              </a:rPr>
              <a:t>​直流子载波区域​</a:t>
            </a:r>
            <a:r>
              <a:rPr lang="zh-CN" altLang="en-US" b="0" i="0" dirty="0">
                <a:effectLst/>
                <a:latin typeface="PingFang SC"/>
              </a:rPr>
              <a:t>​。</a:t>
            </a:r>
            <a:endParaRPr lang="en-US" altLang="zh-CN" b="0" i="0" dirty="0">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PingFang SC"/>
              </a:rPr>
              <a:t>在</a:t>
            </a:r>
            <a:r>
              <a:rPr lang="en-US" altLang="zh-CN" b="0" i="0" dirty="0">
                <a:effectLst/>
                <a:latin typeface="PingFang SC"/>
              </a:rPr>
              <a:t>OFDM</a:t>
            </a:r>
            <a:r>
              <a:rPr lang="zh-CN" altLang="en-US" b="0" i="0" dirty="0">
                <a:effectLst/>
                <a:latin typeface="PingFang SC"/>
              </a:rPr>
              <a:t>频谱中心预留​</a:t>
            </a:r>
            <a:r>
              <a:rPr lang="zh-CN" altLang="en-US" b="1" i="0" dirty="0">
                <a:effectLst/>
                <a:latin typeface="inherit"/>
              </a:rPr>
              <a:t>​空子载波（不调制数据）​</a:t>
            </a:r>
            <a:r>
              <a:rPr lang="zh-CN" altLang="en-US" b="0" i="0" dirty="0">
                <a:effectLst/>
                <a:latin typeface="PingFang SC"/>
              </a:rPr>
              <a:t>​，避免直流干扰影响有效数据子载波。</a:t>
            </a:r>
          </a:p>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14</a:t>
            </a:fld>
            <a:endParaRPr lang="zh-CN" altLang="en-US"/>
          </a:p>
        </p:txBody>
      </p:sp>
    </p:spTree>
    <p:extLst>
      <p:ext uri="{BB962C8B-B14F-4D97-AF65-F5344CB8AC3E}">
        <p14:creationId xmlns:p14="http://schemas.microsoft.com/office/powerpoint/2010/main" val="3295560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15</a:t>
            </a:fld>
            <a:endParaRPr lang="zh-CN" altLang="en-US"/>
          </a:p>
        </p:txBody>
      </p:sp>
    </p:spTree>
    <p:extLst>
      <p:ext uri="{BB962C8B-B14F-4D97-AF65-F5344CB8AC3E}">
        <p14:creationId xmlns:p14="http://schemas.microsoft.com/office/powerpoint/2010/main" val="3291590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18</a:t>
            </a:fld>
            <a:endParaRPr lang="zh-CN" altLang="en-US"/>
          </a:p>
        </p:txBody>
      </p:sp>
    </p:spTree>
    <p:extLst>
      <p:ext uri="{BB962C8B-B14F-4D97-AF65-F5344CB8AC3E}">
        <p14:creationId xmlns:p14="http://schemas.microsoft.com/office/powerpoint/2010/main" val="148994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LMDS</a:t>
            </a:r>
            <a:r>
              <a:rPr lang="zh-CN" altLang="en-US" dirty="0"/>
              <a:t>是什么：本地多点分配业务：高容量点对点微波传输，几乎可以提供任何种类的业务，支持双向语音、数据及视频图像业务，实现了较高带宽的用户接入速率，同时保证很高的可靠性</a:t>
            </a:r>
            <a:r>
              <a:rPr lang="en-US" altLang="zh-CN" dirty="0"/>
              <a:t>.</a:t>
            </a:r>
          </a:p>
          <a:p>
            <a:r>
              <a:rPr lang="en-US" altLang="zh-CN" dirty="0"/>
              <a:t>MVDDS</a:t>
            </a:r>
            <a:r>
              <a:rPr lang="zh-CN" altLang="en-US" dirty="0"/>
              <a:t>：</a:t>
            </a:r>
            <a:r>
              <a:rPr lang="zh-CN" altLang="en-US" sz="1200" b="1" i="0" kern="1200" dirty="0">
                <a:solidFill>
                  <a:schemeClr val="tx1"/>
                </a:solidFill>
                <a:effectLst/>
                <a:latin typeface="+mn-lt"/>
                <a:ea typeface="+mn-ea"/>
                <a:cs typeface="+mn-cs"/>
              </a:rPr>
              <a:t>多通道视频和数据分发服务</a:t>
            </a:r>
            <a:r>
              <a:rPr lang="zh-CN" altLang="en-US" sz="1200" b="0" i="0" kern="1200" dirty="0">
                <a:solidFill>
                  <a:schemeClr val="tx1"/>
                </a:solidFill>
                <a:effectLst/>
                <a:latin typeface="+mn-lt"/>
                <a:ea typeface="+mn-ea"/>
                <a:cs typeface="+mn-cs"/>
              </a:rPr>
              <a:t>：是一种电视和</a:t>
            </a:r>
            <a:r>
              <a:rPr lang="zh-CN" altLang="en-US" sz="1200" b="0" i="0" u="none" strike="noStrike" kern="1200" dirty="0">
                <a:solidFill>
                  <a:schemeClr val="tx1"/>
                </a:solidFill>
                <a:effectLst/>
                <a:latin typeface="+mn-lt"/>
                <a:ea typeface="+mn-ea"/>
                <a:cs typeface="+mn-cs"/>
                <a:hlinkClick r:id="rId3" tooltip="Internet"/>
              </a:rPr>
              <a:t>互联网</a:t>
            </a:r>
            <a:r>
              <a:rPr lang="zh-CN" altLang="en-US" sz="1200" b="0" i="0" kern="1200" dirty="0">
                <a:solidFill>
                  <a:schemeClr val="tx1"/>
                </a:solidFill>
                <a:effectLst/>
                <a:latin typeface="+mn-lt"/>
                <a:ea typeface="+mn-ea"/>
                <a:cs typeface="+mn-cs"/>
              </a:rPr>
              <a:t>交付技</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19</a:t>
            </a:fld>
            <a:endParaRPr lang="zh-CN" altLang="en-US"/>
          </a:p>
        </p:txBody>
      </p:sp>
    </p:spTree>
    <p:extLst>
      <p:ext uri="{BB962C8B-B14F-4D97-AF65-F5344CB8AC3E}">
        <p14:creationId xmlns:p14="http://schemas.microsoft.com/office/powerpoint/2010/main" val="203949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基于其收购的</a:t>
            </a:r>
            <a:r>
              <a:rPr lang="en-US" altLang="zh-CN" dirty="0"/>
              <a:t>N256</a:t>
            </a:r>
            <a:r>
              <a:rPr lang="zh-CN" altLang="en-US" dirty="0"/>
              <a:t>频段，开展</a:t>
            </a:r>
            <a:r>
              <a:rPr lang="en-US" altLang="zh-CN" dirty="0"/>
              <a:t>5G</a:t>
            </a:r>
            <a:r>
              <a:rPr lang="zh-CN" altLang="en-US" dirty="0"/>
              <a:t>天地融合业务，主推</a:t>
            </a:r>
            <a:r>
              <a:rPr lang="en-US" altLang="zh-CN" dirty="0"/>
              <a:t>3GPP NTN</a:t>
            </a:r>
            <a:r>
              <a:rPr lang="zh-CN" altLang="en-US" dirty="0"/>
              <a:t>标准</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20</a:t>
            </a:fld>
            <a:endParaRPr lang="zh-CN" altLang="en-US"/>
          </a:p>
        </p:txBody>
      </p:sp>
    </p:spTree>
    <p:extLst>
      <p:ext uri="{BB962C8B-B14F-4D97-AF65-F5344CB8AC3E}">
        <p14:creationId xmlns:p14="http://schemas.microsoft.com/office/powerpoint/2010/main" val="3533588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通信连续性、资源效率、终端功耗</a:t>
            </a:r>
            <a:r>
              <a:rPr lang="zh-CN" altLang="en-US" sz="1200" b="0" i="0" kern="1200" dirty="0">
                <a:solidFill>
                  <a:schemeClr val="tx1"/>
                </a:solidFill>
                <a:effectLst/>
                <a:latin typeface="+mn-lt"/>
                <a:ea typeface="+mn-ea"/>
                <a:cs typeface="+mn-cs"/>
              </a:rPr>
              <a:t>之间找到平衡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小区业务时空分配不均导致的星间切换，本质上是资源的最优分配问题。</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39304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还有带外辐射的原因</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23</a:t>
            </a:fld>
            <a:endParaRPr lang="zh-CN" altLang="en-US"/>
          </a:p>
        </p:txBody>
      </p:sp>
    </p:spTree>
    <p:extLst>
      <p:ext uri="{BB962C8B-B14F-4D97-AF65-F5344CB8AC3E}">
        <p14:creationId xmlns:p14="http://schemas.microsoft.com/office/powerpoint/2010/main" val="1336924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差分时延：多径、</a:t>
            </a:r>
            <a:r>
              <a:rPr lang="zh-CN" altLang="en-US" sz="1200" b="0" i="0" kern="1200" dirty="0">
                <a:solidFill>
                  <a:schemeClr val="tx1"/>
                </a:solidFill>
                <a:effectLst/>
                <a:latin typeface="+mn-lt"/>
                <a:ea typeface="+mn-ea"/>
                <a:cs typeface="+mn-cs"/>
              </a:rPr>
              <a:t>同一信号经不同卫星转发至终端，因卫星轨道位置不同，到达时间存在差异；</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差分时延若超过符号周期，会导致码间干扰（</a:t>
            </a:r>
            <a:r>
              <a:rPr lang="en-US" altLang="zh-CN" sz="1200" b="0" i="0" kern="1200" dirty="0">
                <a:solidFill>
                  <a:schemeClr val="tx1"/>
                </a:solidFill>
                <a:effectLst/>
                <a:latin typeface="+mn-lt"/>
                <a:ea typeface="+mn-ea"/>
                <a:cs typeface="+mn-cs"/>
              </a:rPr>
              <a:t>ISI</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24</a:t>
            </a:fld>
            <a:endParaRPr lang="zh-CN" altLang="en-US"/>
          </a:p>
        </p:txBody>
      </p:sp>
    </p:spTree>
    <p:extLst>
      <p:ext uri="{BB962C8B-B14F-4D97-AF65-F5344CB8AC3E}">
        <p14:creationId xmlns:p14="http://schemas.microsoft.com/office/powerpoint/2010/main" val="4139739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25</a:t>
            </a:fld>
            <a:endParaRPr lang="zh-CN" altLang="en-US"/>
          </a:p>
        </p:txBody>
      </p:sp>
    </p:spTree>
    <p:extLst>
      <p:ext uri="{BB962C8B-B14F-4D97-AF65-F5344CB8AC3E}">
        <p14:creationId xmlns:p14="http://schemas.microsoft.com/office/powerpoint/2010/main" val="307469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研究星地同时进行下行通信时的频谱共享与干扰规避。非同时，卫星</a:t>
            </a:r>
            <a:r>
              <a:rPr lang="en-US" altLang="zh-CN" dirty="0"/>
              <a:t>/</a:t>
            </a:r>
            <a:r>
              <a:rPr lang="zh-CN" altLang="en-US" dirty="0"/>
              <a:t>基站可视为系统外干扰之一。</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26</a:t>
            </a:fld>
            <a:endParaRPr lang="zh-CN" altLang="en-US"/>
          </a:p>
        </p:txBody>
      </p:sp>
    </p:spTree>
    <p:extLst>
      <p:ext uri="{BB962C8B-B14F-4D97-AF65-F5344CB8AC3E}">
        <p14:creationId xmlns:p14="http://schemas.microsoft.com/office/powerpoint/2010/main" val="3907504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27</a:t>
            </a:fld>
            <a:endParaRPr lang="zh-CN" altLang="en-US"/>
          </a:p>
        </p:txBody>
      </p:sp>
    </p:spTree>
    <p:extLst>
      <p:ext uri="{BB962C8B-B14F-4D97-AF65-F5344CB8AC3E}">
        <p14:creationId xmlns:p14="http://schemas.microsoft.com/office/powerpoint/2010/main" val="34359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fontAlgn="base"/>
            <a:endParaRPr lang="en-US" altLang="zh-CN" b="1" i="0" dirty="0">
              <a:effectLst/>
              <a:latin typeface="inherit"/>
            </a:endParaRPr>
          </a:p>
        </p:txBody>
      </p:sp>
      <p:sp>
        <p:nvSpPr>
          <p:cNvPr id="4" name="灯片编号占位符 3"/>
          <p:cNvSpPr>
            <a:spLocks noGrp="1"/>
          </p:cNvSpPr>
          <p:nvPr>
            <p:ph type="sldNum" sz="quarter" idx="5"/>
          </p:nvPr>
        </p:nvSpPr>
        <p:spPr/>
        <p:txBody>
          <a:bodyPr/>
          <a:lstStyle/>
          <a:p>
            <a:fld id="{732CD936-F134-4DC6-9406-18F65D7C4A01}" type="slidenum">
              <a:rPr lang="zh-CN" altLang="en-US" smtClean="0"/>
              <a:t>28</a:t>
            </a:fld>
            <a:endParaRPr lang="zh-CN" altLang="en-US"/>
          </a:p>
        </p:txBody>
      </p:sp>
    </p:spTree>
    <p:extLst>
      <p:ext uri="{BB962C8B-B14F-4D97-AF65-F5344CB8AC3E}">
        <p14:creationId xmlns:p14="http://schemas.microsoft.com/office/powerpoint/2010/main" val="3692638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卫星是主系统，地面是次级系统。</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29</a:t>
            </a:fld>
            <a:endParaRPr lang="zh-CN" altLang="en-US"/>
          </a:p>
        </p:txBody>
      </p:sp>
    </p:spTree>
    <p:extLst>
      <p:ext uri="{BB962C8B-B14F-4D97-AF65-F5344CB8AC3E}">
        <p14:creationId xmlns:p14="http://schemas.microsoft.com/office/powerpoint/2010/main" val="1043216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30</a:t>
            </a:fld>
            <a:endParaRPr lang="zh-CN" altLang="en-US"/>
          </a:p>
        </p:txBody>
      </p:sp>
    </p:spTree>
    <p:extLst>
      <p:ext uri="{BB962C8B-B14F-4D97-AF65-F5344CB8AC3E}">
        <p14:creationId xmlns:p14="http://schemas.microsoft.com/office/powerpoint/2010/main" val="3680749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31</a:t>
            </a:fld>
            <a:endParaRPr lang="zh-CN" altLang="en-US"/>
          </a:p>
        </p:txBody>
      </p:sp>
    </p:spTree>
    <p:extLst>
      <p:ext uri="{BB962C8B-B14F-4D97-AF65-F5344CB8AC3E}">
        <p14:creationId xmlns:p14="http://schemas.microsoft.com/office/powerpoint/2010/main" val="1130718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现有的波束调度算法通常根据终端的需求分配卫星波束，忽略了卫星可用频谱资源的动态变化。</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32</a:t>
            </a:fld>
            <a:endParaRPr lang="zh-CN" altLang="en-US"/>
          </a:p>
        </p:txBody>
      </p:sp>
    </p:spTree>
    <p:extLst>
      <p:ext uri="{BB962C8B-B14F-4D97-AF65-F5344CB8AC3E}">
        <p14:creationId xmlns:p14="http://schemas.microsoft.com/office/powerpoint/2010/main" val="278120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rial" panose="020B0604020202020204" pitchFamily="34" charset="0"/>
              </a:rPr>
              <a:t>Q </a:t>
            </a:r>
            <a:r>
              <a:rPr lang="zh-CN" altLang="en-US" b="0" i="0" dirty="0">
                <a:effectLst/>
                <a:latin typeface="Arial" panose="020B0604020202020204" pitchFamily="34" charset="0"/>
              </a:rPr>
              <a:t>频段频率范围在 </a:t>
            </a:r>
            <a:r>
              <a:rPr lang="en-US" altLang="zh-CN" b="0" i="0" dirty="0">
                <a:effectLst/>
                <a:latin typeface="Arial" panose="020B0604020202020204" pitchFamily="34" charset="0"/>
              </a:rPr>
              <a:t>40 </a:t>
            </a:r>
            <a:r>
              <a:rPr lang="zh-CN" altLang="en-US" b="0" i="0" dirty="0">
                <a:effectLst/>
                <a:latin typeface="Arial" panose="020B0604020202020204" pitchFamily="34" charset="0"/>
              </a:rPr>
              <a:t>～ </a:t>
            </a:r>
            <a:r>
              <a:rPr lang="en-US" altLang="zh-CN" b="0" i="0" dirty="0">
                <a:effectLst/>
                <a:latin typeface="Arial" panose="020B0604020202020204" pitchFamily="34" charset="0"/>
              </a:rPr>
              <a:t>50GHz</a:t>
            </a:r>
            <a:r>
              <a:rPr lang="zh-CN" altLang="en-US" b="0" i="0" dirty="0">
                <a:effectLst/>
                <a:latin typeface="Arial" panose="020B0604020202020204" pitchFamily="34" charset="0"/>
              </a:rPr>
              <a:t>，</a:t>
            </a:r>
            <a:r>
              <a:rPr lang="en-US" altLang="zh-CN" b="0" i="0" dirty="0">
                <a:effectLst/>
                <a:latin typeface="Arial" panose="020B0604020202020204" pitchFamily="34" charset="0"/>
              </a:rPr>
              <a:t>V </a:t>
            </a:r>
            <a:r>
              <a:rPr lang="zh-CN" altLang="en-US" b="0" i="0" dirty="0">
                <a:effectLst/>
                <a:latin typeface="Arial" panose="020B0604020202020204" pitchFamily="34" charset="0"/>
              </a:rPr>
              <a:t>频段频率范围在 </a:t>
            </a:r>
            <a:r>
              <a:rPr lang="en-US" altLang="zh-CN" b="0" i="0" dirty="0">
                <a:effectLst/>
                <a:latin typeface="Arial" panose="020B0604020202020204" pitchFamily="34" charset="0"/>
              </a:rPr>
              <a:t>50 </a:t>
            </a:r>
            <a:r>
              <a:rPr lang="zh-CN" altLang="en-US" b="0" i="0" dirty="0">
                <a:effectLst/>
                <a:latin typeface="Arial" panose="020B0604020202020204" pitchFamily="34" charset="0"/>
              </a:rPr>
              <a:t>～ </a:t>
            </a:r>
            <a:r>
              <a:rPr lang="en-US" altLang="zh-CN" b="0" i="0" dirty="0">
                <a:effectLst/>
                <a:latin typeface="Arial" panose="020B0604020202020204" pitchFamily="34" charset="0"/>
              </a:rPr>
              <a:t>75GHz</a:t>
            </a:r>
            <a:r>
              <a:rPr lang="zh-CN" altLang="en-US" b="0" i="0" dirty="0">
                <a:effectLst/>
                <a:latin typeface="Arial" panose="020B0604020202020204" pitchFamily="34" charset="0"/>
              </a:rPr>
              <a:t>，了</a:t>
            </a:r>
            <a:r>
              <a:rPr lang="en-US" altLang="zh-CN" b="0" i="0" dirty="0">
                <a:effectLst/>
                <a:latin typeface="Arial" panose="020B0604020202020204" pitchFamily="34" charset="0"/>
              </a:rPr>
              <a:t>E</a:t>
            </a:r>
            <a:r>
              <a:rPr lang="zh-CN" altLang="en-US" b="0" i="0" dirty="0">
                <a:effectLst/>
                <a:latin typeface="Arial" panose="020B0604020202020204" pitchFamily="34" charset="0"/>
              </a:rPr>
              <a:t>频段（</a:t>
            </a:r>
            <a:r>
              <a:rPr lang="en-US" altLang="zh-CN" b="0" i="0" dirty="0">
                <a:effectLst/>
                <a:latin typeface="Arial" panose="020B0604020202020204" pitchFamily="34" charset="0"/>
              </a:rPr>
              <a:t>60~90GHz</a:t>
            </a:r>
            <a:r>
              <a:rPr lang="zh-CN" altLang="en-US" b="0" i="0" dirty="0">
                <a:effectLst/>
                <a:latin typeface="Arial" panose="020B0604020202020204" pitchFamily="34" charset="0"/>
              </a:rPr>
              <a:t>）；；</a:t>
            </a:r>
            <a:r>
              <a:rPr lang="en-US" altLang="zh-CN" b="0" i="0" u="none" strike="noStrike" dirty="0">
                <a:effectLst/>
                <a:latin typeface="Arial" panose="020B0604020202020204" pitchFamily="34" charset="0"/>
                <a:hlinkClick r:id="rId3"/>
              </a:rPr>
              <a:t>Ku</a:t>
            </a:r>
            <a:r>
              <a:rPr lang="zh-CN" altLang="en-US" b="0" i="0" u="none" strike="noStrike" dirty="0">
                <a:effectLst/>
                <a:latin typeface="Arial" panose="020B0604020202020204" pitchFamily="34" charset="0"/>
                <a:hlinkClick r:id="rId3"/>
              </a:rPr>
              <a:t>频段：</a:t>
            </a:r>
            <a:r>
              <a:rPr lang="en-US" altLang="zh-CN" b="0" i="0" u="none" strike="noStrike" dirty="0">
                <a:effectLst/>
                <a:latin typeface="Arial" panose="020B0604020202020204" pitchFamily="34" charset="0"/>
                <a:hlinkClick r:id="rId3"/>
              </a:rPr>
              <a:t>12-18GHz</a:t>
            </a:r>
            <a:r>
              <a:rPr lang="zh-CN" altLang="en-US" b="0" i="0" u="none" strike="noStrike" dirty="0">
                <a:effectLst/>
                <a:latin typeface="Arial" panose="020B0604020202020204" pitchFamily="34" charset="0"/>
              </a:rPr>
              <a:t>，</a:t>
            </a:r>
            <a:r>
              <a:rPr lang="en-US" altLang="zh-CN" b="0" i="0" u="none" strike="noStrike" dirty="0">
                <a:effectLst/>
                <a:latin typeface="Arial" panose="020B0604020202020204" pitchFamily="34" charset="0"/>
                <a:hlinkClick r:id="rId3"/>
              </a:rPr>
              <a:t>Ka</a:t>
            </a:r>
            <a:r>
              <a:rPr lang="zh-CN" altLang="en-US" b="0" i="0" u="none" strike="noStrike" dirty="0">
                <a:effectLst/>
                <a:latin typeface="Arial" panose="020B0604020202020204" pitchFamily="34" charset="0"/>
                <a:hlinkClick r:id="rId3"/>
              </a:rPr>
              <a:t>频段：</a:t>
            </a:r>
            <a:r>
              <a:rPr lang="en-US" altLang="zh-CN" b="0" i="0" u="none" strike="noStrike" dirty="0">
                <a:effectLst/>
                <a:latin typeface="Arial" panose="020B0604020202020204" pitchFamily="34" charset="0"/>
                <a:hlinkClick r:id="rId3"/>
              </a:rPr>
              <a:t>27-40GHz</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a:t>
            </a:fld>
            <a:endParaRPr lang="zh-CN" altLang="en-US"/>
          </a:p>
        </p:txBody>
      </p:sp>
    </p:spTree>
    <p:extLst>
      <p:ext uri="{BB962C8B-B14F-4D97-AF65-F5344CB8AC3E}">
        <p14:creationId xmlns:p14="http://schemas.microsoft.com/office/powerpoint/2010/main" val="1128606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（星地频谱共享，卫星跳波束的时间尺度更大，该论文只考虑卫星和地面用户同时产生需求时如何</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BH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，针对卫星持续服务时地面服务又产生的情况，可将卫星态势添加进电磁地图中，只进行地面的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，更简单，可对本文的方法予以简化后使用）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sym typeface="Wingdings" panose="05000000000000000000" pitchFamily="2" charset="2"/>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将短期任务化为长期任务</a:t>
            </a:r>
          </a:p>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33</a:t>
            </a:fld>
            <a:endParaRPr lang="zh-CN" altLang="en-US"/>
          </a:p>
        </p:txBody>
      </p:sp>
    </p:spTree>
    <p:extLst>
      <p:ext uri="{BB962C8B-B14F-4D97-AF65-F5344CB8AC3E}">
        <p14:creationId xmlns:p14="http://schemas.microsoft.com/office/powerpoint/2010/main" val="4099820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34</a:t>
            </a:fld>
            <a:endParaRPr lang="zh-CN" altLang="en-US"/>
          </a:p>
        </p:txBody>
      </p:sp>
    </p:spTree>
    <p:extLst>
      <p:ext uri="{BB962C8B-B14F-4D97-AF65-F5344CB8AC3E}">
        <p14:creationId xmlns:p14="http://schemas.microsoft.com/office/powerpoint/2010/main" val="3875642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好处在于少了一个约束</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35</a:t>
            </a:fld>
            <a:endParaRPr lang="zh-CN" altLang="en-US"/>
          </a:p>
        </p:txBody>
      </p:sp>
    </p:spTree>
    <p:extLst>
      <p:ext uri="{BB962C8B-B14F-4D97-AF65-F5344CB8AC3E}">
        <p14:creationId xmlns:p14="http://schemas.microsoft.com/office/powerpoint/2010/main" val="476849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37</a:t>
            </a:fld>
            <a:endParaRPr lang="zh-CN" altLang="en-US"/>
          </a:p>
        </p:txBody>
      </p:sp>
    </p:spTree>
    <p:extLst>
      <p:ext uri="{BB962C8B-B14F-4D97-AF65-F5344CB8AC3E}">
        <p14:creationId xmlns:p14="http://schemas.microsoft.com/office/powerpoint/2010/main" val="111385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基站上天</a:t>
            </a:r>
            <a:r>
              <a:rPr lang="en-US" altLang="zh-CN" dirty="0"/>
              <a:t>120</a:t>
            </a:r>
            <a:r>
              <a:rPr lang="zh-CN" altLang="en-US" dirty="0"/>
              <a:t>波束</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4</a:t>
            </a:fld>
            <a:endParaRPr lang="zh-CN" altLang="en-US"/>
          </a:p>
        </p:txBody>
      </p:sp>
    </p:spTree>
    <p:extLst>
      <p:ext uri="{BB962C8B-B14F-4D97-AF65-F5344CB8AC3E}">
        <p14:creationId xmlns:p14="http://schemas.microsoft.com/office/powerpoint/2010/main" val="169406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5</a:t>
            </a:fld>
            <a:endParaRPr lang="zh-CN" altLang="en-US"/>
          </a:p>
        </p:txBody>
      </p:sp>
    </p:spTree>
    <p:extLst>
      <p:ext uri="{BB962C8B-B14F-4D97-AF65-F5344CB8AC3E}">
        <p14:creationId xmlns:p14="http://schemas.microsoft.com/office/powerpoint/2010/main" val="3492040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7</a:t>
            </a:fld>
            <a:endParaRPr lang="zh-CN" altLang="en-US"/>
          </a:p>
        </p:txBody>
      </p:sp>
    </p:spTree>
    <p:extLst>
      <p:ext uri="{BB962C8B-B14F-4D97-AF65-F5344CB8AC3E}">
        <p14:creationId xmlns:p14="http://schemas.microsoft.com/office/powerpoint/2010/main" val="2321584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南北纬</a:t>
            </a:r>
            <a:r>
              <a:rPr lang="en-US" altLang="zh-CN" dirty="0"/>
              <a:t>61</a:t>
            </a:r>
            <a:r>
              <a:rPr lang="zh-CN" altLang="en-US" dirty="0"/>
              <a:t>度之间；</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8</a:t>
            </a:fld>
            <a:endParaRPr lang="zh-CN" altLang="en-US"/>
          </a:p>
        </p:txBody>
      </p:sp>
    </p:spTree>
    <p:extLst>
      <p:ext uri="{BB962C8B-B14F-4D97-AF65-F5344CB8AC3E}">
        <p14:creationId xmlns:p14="http://schemas.microsoft.com/office/powerpoint/2010/main" val="3054040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effectLst/>
              </a:rPr>
            </a:b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9</a:t>
            </a:fld>
            <a:endParaRPr lang="zh-CN" altLang="en-US"/>
          </a:p>
        </p:txBody>
      </p:sp>
    </p:spTree>
    <p:extLst>
      <p:ext uri="{BB962C8B-B14F-4D97-AF65-F5344CB8AC3E}">
        <p14:creationId xmlns:p14="http://schemas.microsoft.com/office/powerpoint/2010/main" val="2930935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10</a:t>
            </a:fld>
            <a:endParaRPr lang="zh-CN" altLang="en-US"/>
          </a:p>
        </p:txBody>
      </p:sp>
    </p:spTree>
    <p:extLst>
      <p:ext uri="{BB962C8B-B14F-4D97-AF65-F5344CB8AC3E}">
        <p14:creationId xmlns:p14="http://schemas.microsoft.com/office/powerpoint/2010/main" val="2594205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p>
        </p:txBody>
      </p:sp>
      <p:sp>
        <p:nvSpPr>
          <p:cNvPr id="5" name="灯片编号占位符 4"/>
          <p:cNvSpPr>
            <a:spLocks noGrp="1"/>
          </p:cNvSpPr>
          <p:nvPr>
            <p:ph type="sldNum" sz="quarter" idx="10"/>
          </p:nvPr>
        </p:nvSpPr>
        <p:spPr/>
        <p:txBody>
          <a:bodyPr/>
          <a:lstStyle/>
          <a:p>
            <a:fld id="{54B3F8C3-4D34-464E-BB5A-60724E4C6E9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t>‹#›</a:t>
            </a:fld>
            <a:r>
              <a:rPr lang="en-US" altLang="zh-CN" dirty="0"/>
              <a:t>/</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31.png"/><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3.png"/><Relationship Id="rId4" Type="http://schemas.microsoft.com/office/2007/relationships/hdphoto" Target="../media/hdphoto8.wdp"/></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microsoft.com/office/2007/relationships/hdphoto" Target="../media/hdphoto10.wdp"/><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png"/><Relationship Id="rId5" Type="http://schemas.microsoft.com/office/2007/relationships/hdphoto" Target="../media/hdphoto9.wdp"/><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6.xml"/><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8.wmf"/><Relationship Id="rId11" Type="http://schemas.openxmlformats.org/officeDocument/2006/relationships/image" Target="../media/image54.png"/><Relationship Id="rId5" Type="http://schemas.openxmlformats.org/officeDocument/2006/relationships/oleObject" Target="../embeddings/oleObject1.bin"/><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microsoft.com/office/2007/relationships/hdphoto" Target="../media/hdphoto11.wdp"/><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8.gif"/><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279" y="2530708"/>
            <a:ext cx="10513442" cy="1069845"/>
          </a:xfrm>
          <a:prstGeom prst="rect">
            <a:avLst/>
          </a:prstGeom>
          <a:noFill/>
        </p:spPr>
        <p:txBody>
          <a:bodyPr wrap="square" rtlCol="0">
            <a:spAutoFit/>
          </a:bodyPr>
          <a:lstStyle/>
          <a:p>
            <a:pPr algn="ctr">
              <a:lnSpc>
                <a:spcPct val="150000"/>
              </a:lnSpc>
            </a:pPr>
            <a:r>
              <a:rPr lang="en-US" altLang="zh-CN" sz="4800" b="1" dirty="0" err="1">
                <a:solidFill>
                  <a:schemeClr val="accent1">
                    <a:lumMod val="50000"/>
                  </a:schemeClr>
                </a:solidFill>
                <a:latin typeface="微软雅黑" panose="020B0503020204020204" pitchFamily="34" charset="-122"/>
                <a:ea typeface="微软雅黑" panose="020B0503020204020204" pitchFamily="34" charset="-122"/>
              </a:rPr>
              <a:t>Starlink</a:t>
            </a:r>
            <a:r>
              <a:rPr lang="zh-CN" altLang="en-US" sz="4800" b="1" dirty="0">
                <a:solidFill>
                  <a:schemeClr val="accent1">
                    <a:lumMod val="50000"/>
                  </a:schemeClr>
                </a:solidFill>
                <a:latin typeface="微软雅黑" panose="020B0503020204020204" pitchFamily="34" charset="-122"/>
                <a:ea typeface="微软雅黑" panose="020B0503020204020204" pitchFamily="34" charset="-122"/>
              </a:rPr>
              <a:t>参数调研分析与星地干扰规避</a:t>
            </a:r>
          </a:p>
        </p:txBody>
      </p:sp>
      <p:graphicFrame>
        <p:nvGraphicFramePr>
          <p:cNvPr id="8" name="表格 7">
            <a:extLst>
              <a:ext uri="{FF2B5EF4-FFF2-40B4-BE49-F238E27FC236}">
                <a16:creationId xmlns:a16="http://schemas.microsoft.com/office/drawing/2014/main" id="{B9DA8889-45AD-A555-7890-E7A9CA11E7EF}"/>
              </a:ext>
            </a:extLst>
          </p:cNvPr>
          <p:cNvGraphicFramePr>
            <a:graphicFrameLocks noGrp="1"/>
          </p:cNvGraphicFramePr>
          <p:nvPr>
            <p:extLst>
              <p:ext uri="{D42A27DB-BD31-4B8C-83A1-F6EECF244321}">
                <p14:modId xmlns:p14="http://schemas.microsoft.com/office/powerpoint/2010/main" val="3501750685"/>
              </p:ext>
            </p:extLst>
          </p:nvPr>
        </p:nvGraphicFramePr>
        <p:xfrm>
          <a:off x="2256793" y="4902757"/>
          <a:ext cx="8128000" cy="1036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41633088"/>
                    </a:ext>
                  </a:extLst>
                </a:gridCol>
                <a:gridCol w="4064000">
                  <a:extLst>
                    <a:ext uri="{9D8B030D-6E8A-4147-A177-3AD203B41FA5}">
                      <a16:colId xmlns:a16="http://schemas.microsoft.com/office/drawing/2014/main" val="3541949967"/>
                    </a:ext>
                  </a:extLst>
                </a:gridCol>
              </a:tblGrid>
              <a:tr h="370840">
                <a:tc>
                  <a:txBody>
                    <a:bodyPr/>
                    <a:lstStyle/>
                    <a:p>
                      <a:pPr algn="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 汇报人： </a:t>
                      </a:r>
                      <a:endParaRPr lang="zh-CN" altLang="en-US" sz="2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王兆薇</a:t>
                      </a:r>
                      <a:endParaRPr lang="zh-CN" altLang="en-US" sz="2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3028436"/>
                  </a:ext>
                </a:extLst>
              </a:tr>
              <a:tr h="409786">
                <a:tc>
                  <a:txBody>
                    <a:bodyPr/>
                    <a:lstStyle/>
                    <a:p>
                      <a:pPr algn="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汇报时间：</a:t>
                      </a:r>
                      <a:endParaRPr lang="zh-CN" altLang="en-US" sz="28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2025.7.7</a:t>
                      </a:r>
                      <a:endParaRPr lang="zh-CN" altLang="en-US" sz="28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4601308"/>
                  </a:ext>
                </a:extLst>
              </a:tr>
            </a:tbl>
          </a:graphicData>
        </a:graphic>
      </p:graphicFrame>
      <p:pic>
        <p:nvPicPr>
          <p:cNvPr id="13" name="图片 12">
            <a:extLst>
              <a:ext uri="{FF2B5EF4-FFF2-40B4-BE49-F238E27FC236}">
                <a16:creationId xmlns:a16="http://schemas.microsoft.com/office/drawing/2014/main" id="{48E8A97D-7BCA-4560-85BC-6AA97A9E514B}"/>
              </a:ext>
            </a:extLst>
          </p:cNvPr>
          <p:cNvPicPr>
            <a:picLocks noChangeAspect="1"/>
          </p:cNvPicPr>
          <p:nvPr/>
        </p:nvPicPr>
        <p:blipFill rotWithShape="1">
          <a:blip r:embed="rId3"/>
          <a:srcRect r="27382"/>
          <a:stretch/>
        </p:blipFill>
        <p:spPr>
          <a:xfrm>
            <a:off x="10174711" y="147762"/>
            <a:ext cx="1853737" cy="666750"/>
          </a:xfrm>
          <a:prstGeom prst="rect">
            <a:avLst/>
          </a:prstGeom>
        </p:spPr>
      </p:pic>
      <p:pic>
        <p:nvPicPr>
          <p:cNvPr id="1026" name="Picture 2" descr="西电新标志1-蓝色-透明">
            <a:extLst>
              <a:ext uri="{FF2B5EF4-FFF2-40B4-BE49-F238E27FC236}">
                <a16:creationId xmlns:a16="http://schemas.microsoft.com/office/drawing/2014/main" id="{0649C201-D51D-4427-98E4-9634E030F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3357" y="140328"/>
            <a:ext cx="666750" cy="66675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D871E094-035C-4BEA-8C56-EB62A6B74C98}"/>
              </a:ext>
            </a:extLst>
          </p:cNvPr>
          <p:cNvSpPr>
            <a:spLocks noGrp="1"/>
          </p:cNvSpPr>
          <p:nvPr>
            <p:ph type="title"/>
          </p:nvPr>
        </p:nvSpPr>
        <p:spPr/>
        <p:txBody>
          <a:bodyPr/>
          <a:lstStyle/>
          <a:p>
            <a:r>
              <a:rPr lang="zh-CN" altLang="en-US" dirty="0"/>
              <a:t>组会汇报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77E54-3607-43D0-A3D0-993AB556113C}"/>
              </a:ext>
            </a:extLst>
          </p:cNvPr>
          <p:cNvSpPr>
            <a:spLocks noGrp="1"/>
          </p:cNvSpPr>
          <p:nvPr>
            <p:ph type="title"/>
          </p:nvPr>
        </p:nvSpPr>
        <p:spPr/>
        <p:txBody>
          <a:bodyPr/>
          <a:lstStyle/>
          <a:p>
            <a:r>
              <a:rPr lang="en-US" altLang="zh-CN" dirty="0" err="1"/>
              <a:t>Starlink</a:t>
            </a:r>
            <a:r>
              <a:rPr lang="zh-CN" altLang="en-US" dirty="0"/>
              <a:t>参数指标</a:t>
            </a:r>
            <a:r>
              <a:rPr lang="en-US" altLang="zh-CN" dirty="0"/>
              <a:t>—</a:t>
            </a:r>
            <a:r>
              <a:rPr lang="zh-CN" altLang="en-US" dirty="0"/>
              <a:t>覆盖</a:t>
            </a:r>
          </a:p>
        </p:txBody>
      </p:sp>
      <p:sp>
        <p:nvSpPr>
          <p:cNvPr id="3" name="灯片编号占位符 2">
            <a:extLst>
              <a:ext uri="{FF2B5EF4-FFF2-40B4-BE49-F238E27FC236}">
                <a16:creationId xmlns:a16="http://schemas.microsoft.com/office/drawing/2014/main" id="{24325B4F-9F6A-4BFF-A542-029E7CB7F4DE}"/>
              </a:ext>
            </a:extLst>
          </p:cNvPr>
          <p:cNvSpPr>
            <a:spLocks noGrp="1"/>
          </p:cNvSpPr>
          <p:nvPr>
            <p:ph type="sldNum" sz="quarter" idx="10"/>
          </p:nvPr>
        </p:nvSpPr>
        <p:spPr/>
        <p:txBody>
          <a:bodyPr/>
          <a:lstStyle/>
          <a:p>
            <a:fld id="{54B3F8C3-4D34-464E-BB5A-60724E4C6E9F}" type="slidenum">
              <a:rPr lang="zh-CN" altLang="en-US" smtClean="0"/>
              <a:t>10</a:t>
            </a:fld>
            <a:endParaRPr lang="zh-CN" altLang="en-US"/>
          </a:p>
        </p:txBody>
      </p:sp>
      <p:pic>
        <p:nvPicPr>
          <p:cNvPr id="4" name="图片 3">
            <a:extLst>
              <a:ext uri="{FF2B5EF4-FFF2-40B4-BE49-F238E27FC236}">
                <a16:creationId xmlns:a16="http://schemas.microsoft.com/office/drawing/2014/main" id="{1FCE86F5-AA6E-45FB-BB83-E755A01CCD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9260" y="2325680"/>
            <a:ext cx="3482427" cy="4078015"/>
          </a:xfrm>
          <a:prstGeom prst="rect">
            <a:avLst/>
          </a:prstGeom>
        </p:spPr>
      </p:pic>
      <p:pic>
        <p:nvPicPr>
          <p:cNvPr id="5" name="图片 4">
            <a:extLst>
              <a:ext uri="{FF2B5EF4-FFF2-40B4-BE49-F238E27FC236}">
                <a16:creationId xmlns:a16="http://schemas.microsoft.com/office/drawing/2014/main" id="{A7590AEE-34F9-4CC3-BBA9-5D1A3039FED6}"/>
              </a:ext>
            </a:extLst>
          </p:cNvPr>
          <p:cNvPicPr>
            <a:picLocks noChangeAspect="1"/>
          </p:cNvPicPr>
          <p:nvPr/>
        </p:nvPicPr>
        <p:blipFill rotWithShape="1">
          <a:blip r:embed="rId5"/>
          <a:srcRect l="1015" t="1706" r="1361"/>
          <a:stretch/>
        </p:blipFill>
        <p:spPr>
          <a:xfrm>
            <a:off x="3489673" y="2335057"/>
            <a:ext cx="6248687" cy="4121101"/>
          </a:xfrm>
          <a:prstGeom prst="rect">
            <a:avLst/>
          </a:prstGeom>
        </p:spPr>
      </p:pic>
      <p:sp>
        <p:nvSpPr>
          <p:cNvPr id="11" name="文本框 10">
            <a:extLst>
              <a:ext uri="{FF2B5EF4-FFF2-40B4-BE49-F238E27FC236}">
                <a16:creationId xmlns:a16="http://schemas.microsoft.com/office/drawing/2014/main" id="{14E6E29F-C2BE-4A28-A2EE-9DA05DD3F51C}"/>
              </a:ext>
            </a:extLst>
          </p:cNvPr>
          <p:cNvSpPr txBox="1"/>
          <p:nvPr/>
        </p:nvSpPr>
        <p:spPr>
          <a:xfrm>
            <a:off x="344854" y="1038081"/>
            <a:ext cx="11669345" cy="1169551"/>
          </a:xfrm>
          <a:prstGeom prst="rect">
            <a:avLst/>
          </a:prstGeom>
          <a:noFill/>
        </p:spPr>
        <p:txBody>
          <a:bodyPr wrap="square" rtlCol="0">
            <a:spAutoFit/>
          </a:bodyPr>
          <a:lstStyle>
            <a:defPPr>
              <a:defRPr lang="zh-CN"/>
            </a:defPPr>
            <a:lvl1pPr>
              <a:lnSpc>
                <a:spcPts val="2800"/>
              </a:lnSpc>
              <a:defRPr sz="2400" b="1">
                <a:latin typeface="微软雅黑" panose="020B0503020204020204" pitchFamily="34" charset="-122"/>
                <a:ea typeface="微软雅黑" panose="020B0503020204020204" pitchFamily="34" charset="-122"/>
              </a:defRPr>
            </a:lvl1pPr>
          </a:lstStyle>
          <a:p>
            <a:r>
              <a:rPr lang="zh-CN" altLang="en-US" dirty="0"/>
              <a:t>对于星座中的绝大多数卫星，用户终端与</a:t>
            </a:r>
            <a:r>
              <a:rPr lang="en-US" altLang="zh-CN" dirty="0" err="1"/>
              <a:t>Starlink</a:t>
            </a:r>
            <a:r>
              <a:rPr lang="zh-CN" altLang="en-US" dirty="0"/>
              <a:t>卫星进行通信的最小仰角可能低至</a:t>
            </a:r>
            <a:r>
              <a:rPr lang="en-US" altLang="zh-CN" dirty="0">
                <a:solidFill>
                  <a:srgbClr val="FF0000"/>
                </a:solidFill>
              </a:rPr>
              <a:t>25</a:t>
            </a:r>
            <a:r>
              <a:rPr lang="zh-CN" altLang="en-US" dirty="0">
                <a:solidFill>
                  <a:srgbClr val="FF0000"/>
                </a:solidFill>
              </a:rPr>
              <a:t>度</a:t>
            </a:r>
            <a:r>
              <a:rPr lang="zh-CN" altLang="en-US" dirty="0"/>
              <a:t>，但对于轨道高度</a:t>
            </a:r>
            <a:r>
              <a:rPr lang="en-US" altLang="zh-CN" dirty="0"/>
              <a:t>604km</a:t>
            </a:r>
            <a:r>
              <a:rPr lang="zh-CN" altLang="en-US" dirty="0"/>
              <a:t>和</a:t>
            </a:r>
            <a:r>
              <a:rPr lang="en-US" altLang="zh-CN" dirty="0"/>
              <a:t>614km</a:t>
            </a:r>
            <a:r>
              <a:rPr lang="zh-CN" altLang="en-US" dirty="0"/>
              <a:t>的卫星而言，最低仰角可能低至</a:t>
            </a:r>
            <a:r>
              <a:rPr lang="en-US" altLang="zh-CN" dirty="0">
                <a:solidFill>
                  <a:srgbClr val="FF0000"/>
                </a:solidFill>
              </a:rPr>
              <a:t>5</a:t>
            </a:r>
            <a:r>
              <a:rPr lang="zh-CN" altLang="en-US" dirty="0">
                <a:solidFill>
                  <a:srgbClr val="FF0000"/>
                </a:solidFill>
              </a:rPr>
              <a:t>度</a:t>
            </a:r>
            <a:r>
              <a:rPr lang="zh-CN" altLang="en-US" dirty="0"/>
              <a:t>。对纬度</a:t>
            </a:r>
            <a:r>
              <a:rPr lang="en-US" altLang="zh-CN" dirty="0"/>
              <a:t>62</a:t>
            </a:r>
            <a:r>
              <a:rPr lang="zh-CN" altLang="en-US" dirty="0"/>
              <a:t>度以上、与轨道高度为</a:t>
            </a:r>
            <a:r>
              <a:rPr lang="en-US" altLang="zh-CN" dirty="0"/>
              <a:t>360km</a:t>
            </a:r>
            <a:r>
              <a:rPr lang="zh-CN" altLang="en-US" dirty="0"/>
              <a:t>和</a:t>
            </a:r>
            <a:r>
              <a:rPr lang="en-US" altLang="zh-CN" dirty="0"/>
              <a:t>373km</a:t>
            </a:r>
            <a:r>
              <a:rPr lang="zh-CN" altLang="en-US" dirty="0"/>
              <a:t>卫星进行通信时，最小仰角为</a:t>
            </a:r>
            <a:r>
              <a:rPr lang="en-US" altLang="zh-CN" dirty="0">
                <a:solidFill>
                  <a:srgbClr val="FF0000"/>
                </a:solidFill>
              </a:rPr>
              <a:t>5</a:t>
            </a:r>
            <a:r>
              <a:rPr lang="zh-CN" altLang="en-US" dirty="0">
                <a:solidFill>
                  <a:srgbClr val="FF0000"/>
                </a:solidFill>
              </a:rPr>
              <a:t>度</a:t>
            </a:r>
            <a:r>
              <a:rPr lang="zh-CN" altLang="en-US" dirty="0"/>
              <a:t>。</a:t>
            </a:r>
          </a:p>
        </p:txBody>
      </p:sp>
      <p:graphicFrame>
        <p:nvGraphicFramePr>
          <p:cNvPr id="12" name="表格 11">
            <a:extLst>
              <a:ext uri="{FF2B5EF4-FFF2-40B4-BE49-F238E27FC236}">
                <a16:creationId xmlns:a16="http://schemas.microsoft.com/office/drawing/2014/main" id="{3E281A87-D865-460C-B922-94A6D994F925}"/>
              </a:ext>
            </a:extLst>
          </p:cNvPr>
          <p:cNvGraphicFramePr>
            <a:graphicFrameLocks noGrp="1"/>
          </p:cNvGraphicFramePr>
          <p:nvPr>
            <p:extLst>
              <p:ext uri="{D42A27DB-BD31-4B8C-83A1-F6EECF244321}">
                <p14:modId xmlns:p14="http://schemas.microsoft.com/office/powerpoint/2010/main" val="2964841478"/>
              </p:ext>
            </p:extLst>
          </p:nvPr>
        </p:nvGraphicFramePr>
        <p:xfrm>
          <a:off x="9738360" y="2720340"/>
          <a:ext cx="1126913" cy="3676199"/>
        </p:xfrm>
        <a:graphic>
          <a:graphicData uri="http://schemas.openxmlformats.org/drawingml/2006/table">
            <a:tbl>
              <a:tblPr firstRow="1" bandRow="1">
                <a:tableStyleId>{5C22544A-7EE6-4342-B048-85BDC9FD1C3A}</a:tableStyleId>
              </a:tblPr>
              <a:tblGrid>
                <a:gridCol w="1126913">
                  <a:extLst>
                    <a:ext uri="{9D8B030D-6E8A-4147-A177-3AD203B41FA5}">
                      <a16:colId xmlns:a16="http://schemas.microsoft.com/office/drawing/2014/main" val="2906772135"/>
                    </a:ext>
                  </a:extLst>
                </a:gridCol>
              </a:tblGrid>
              <a:tr h="750119">
                <a:tc>
                  <a:txBody>
                    <a:bodyPr/>
                    <a:lstStyle/>
                    <a:p>
                      <a:r>
                        <a:rPr lang="zh-CN" altLang="en-US" dirty="0">
                          <a:latin typeface="微软雅黑" panose="020B0503020204020204" pitchFamily="34" charset="-122"/>
                          <a:ea typeface="微软雅黑" panose="020B0503020204020204" pitchFamily="34" charset="-122"/>
                        </a:rPr>
                        <a:t>覆盖面积</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Km</a:t>
                      </a:r>
                      <a:r>
                        <a:rPr lang="en-US" altLang="zh-CN" baseline="30000" dirty="0">
                          <a:latin typeface="微软雅黑" panose="020B0503020204020204" pitchFamily="34" charset="-122"/>
                          <a:ea typeface="微软雅黑" panose="020B0503020204020204" pitchFamily="34" charset="-122"/>
                        </a:rPr>
                        <a:t>2</a:t>
                      </a:r>
                      <a:r>
                        <a:rPr lang="en-US" altLang="zh-CN" baseline="0" dirty="0">
                          <a:latin typeface="微软雅黑" panose="020B0503020204020204" pitchFamily="34" charset="-122"/>
                          <a:ea typeface="微软雅黑" panose="020B0503020204020204" pitchFamily="34" charset="-122"/>
                        </a:rPr>
                        <a:t>(25)</a:t>
                      </a:r>
                      <a:endParaRPr lang="zh-CN" altLang="en-US" baseline="30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383717827"/>
                  </a:ext>
                </a:extLst>
              </a:tr>
              <a:tr h="347983">
                <a:tc>
                  <a:txBody>
                    <a:bodyPr/>
                    <a:lstStyle/>
                    <a:p>
                      <a:r>
                        <a:rPr lang="en-US" altLang="zh-CN" dirty="0">
                          <a:latin typeface="微软雅黑" panose="020B0503020204020204" pitchFamily="34" charset="-122"/>
                          <a:ea typeface="微软雅黑" panose="020B0503020204020204" pitchFamily="34" charset="-122"/>
                        </a:rPr>
                        <a:t>116</a:t>
                      </a:r>
                      <a:r>
                        <a:rPr lang="zh-CN" altLang="en-US" dirty="0">
                          <a:latin typeface="微软雅黑" panose="020B0503020204020204" pitchFamily="34" charset="-122"/>
                          <a:ea typeface="微软雅黑" panose="020B0503020204020204" pitchFamily="34" charset="-122"/>
                        </a:rPr>
                        <a:t>万</a:t>
                      </a:r>
                    </a:p>
                  </a:txBody>
                  <a:tcPr/>
                </a:tc>
                <a:extLst>
                  <a:ext uri="{0D108BD9-81ED-4DB2-BD59-A6C34878D82A}">
                    <a16:rowId xmlns:a16="http://schemas.microsoft.com/office/drawing/2014/main" val="1160921528"/>
                  </a:ext>
                </a:extLst>
              </a:tr>
              <a:tr h="347983">
                <a:tc>
                  <a:txBody>
                    <a:bodyPr/>
                    <a:lstStyle/>
                    <a:p>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40264226"/>
                  </a:ext>
                </a:extLst>
              </a:tr>
              <a:tr h="347983">
                <a:tc>
                  <a:txBody>
                    <a:bodyPr/>
                    <a:lstStyle/>
                    <a:p>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8673079"/>
                  </a:ext>
                </a:extLst>
              </a:tr>
              <a:tr h="347983">
                <a:tc>
                  <a:txBody>
                    <a:bodyPr/>
                    <a:lstStyle/>
                    <a:p>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909021855"/>
                  </a:ext>
                </a:extLst>
              </a:tr>
              <a:tr h="347983">
                <a:tc>
                  <a:txBody>
                    <a:bodyPr/>
                    <a:lstStyle/>
                    <a:p>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780884646"/>
                  </a:ext>
                </a:extLst>
              </a:tr>
              <a:tr h="347983">
                <a:tc>
                  <a:txBody>
                    <a:bodyPr/>
                    <a:lstStyle/>
                    <a:p>
                      <a:r>
                        <a:rPr lang="en-US" altLang="zh-CN" dirty="0">
                          <a:latin typeface="微软雅黑" panose="020B0503020204020204" pitchFamily="34" charset="-122"/>
                          <a:ea typeface="微软雅黑" panose="020B0503020204020204" pitchFamily="34" charset="-122"/>
                        </a:rPr>
                        <a:t>236</a:t>
                      </a:r>
                      <a:r>
                        <a:rPr lang="zh-CN" altLang="en-US" dirty="0">
                          <a:latin typeface="微软雅黑" panose="020B0503020204020204" pitchFamily="34" charset="-122"/>
                          <a:ea typeface="微软雅黑" panose="020B0503020204020204" pitchFamily="34" charset="-122"/>
                        </a:rPr>
                        <a:t>万</a:t>
                      </a:r>
                    </a:p>
                  </a:txBody>
                  <a:tcPr/>
                </a:tc>
                <a:extLst>
                  <a:ext uri="{0D108BD9-81ED-4DB2-BD59-A6C34878D82A}">
                    <a16:rowId xmlns:a16="http://schemas.microsoft.com/office/drawing/2014/main" val="3736999980"/>
                  </a:ext>
                </a:extLst>
              </a:tr>
              <a:tr h="347983">
                <a:tc>
                  <a:txBody>
                    <a:bodyPr/>
                    <a:lstStyle/>
                    <a:p>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20135979"/>
                  </a:ext>
                </a:extLst>
              </a:tr>
              <a:tr h="347983">
                <a:tc>
                  <a:txBody>
                    <a:bodyPr/>
                    <a:lstStyle/>
                    <a:p>
                      <a:r>
                        <a:rPr lang="en-US" altLang="zh-CN" dirty="0">
                          <a:latin typeface="微软雅黑" panose="020B0503020204020204" pitchFamily="34" charset="-122"/>
                          <a:ea typeface="微软雅黑" panose="020B0503020204020204" pitchFamily="34" charset="-122"/>
                        </a:rPr>
                        <a:t>332</a:t>
                      </a:r>
                      <a:r>
                        <a:rPr lang="zh-CN" altLang="en-US" dirty="0">
                          <a:latin typeface="微软雅黑" panose="020B0503020204020204" pitchFamily="34" charset="-122"/>
                          <a:ea typeface="微软雅黑" panose="020B0503020204020204" pitchFamily="34" charset="-122"/>
                        </a:rPr>
                        <a:t>万</a:t>
                      </a:r>
                    </a:p>
                  </a:txBody>
                  <a:tcPr/>
                </a:tc>
                <a:extLst>
                  <a:ext uri="{0D108BD9-81ED-4DB2-BD59-A6C34878D82A}">
                    <a16:rowId xmlns:a16="http://schemas.microsoft.com/office/drawing/2014/main" val="2139115429"/>
                  </a:ext>
                </a:extLst>
              </a:tr>
            </a:tbl>
          </a:graphicData>
        </a:graphic>
      </p:graphicFrame>
      <p:graphicFrame>
        <p:nvGraphicFramePr>
          <p:cNvPr id="13" name="表格 12">
            <a:extLst>
              <a:ext uri="{FF2B5EF4-FFF2-40B4-BE49-F238E27FC236}">
                <a16:creationId xmlns:a16="http://schemas.microsoft.com/office/drawing/2014/main" id="{70C64A8B-82A4-4EE5-B586-8BA318895B30}"/>
              </a:ext>
            </a:extLst>
          </p:cNvPr>
          <p:cNvGraphicFramePr>
            <a:graphicFrameLocks noGrp="1"/>
          </p:cNvGraphicFramePr>
          <p:nvPr>
            <p:extLst>
              <p:ext uri="{D42A27DB-BD31-4B8C-83A1-F6EECF244321}">
                <p14:modId xmlns:p14="http://schemas.microsoft.com/office/powerpoint/2010/main" val="3501470816"/>
              </p:ext>
            </p:extLst>
          </p:nvPr>
        </p:nvGraphicFramePr>
        <p:xfrm>
          <a:off x="10865273" y="2720340"/>
          <a:ext cx="1126913" cy="3676199"/>
        </p:xfrm>
        <a:graphic>
          <a:graphicData uri="http://schemas.openxmlformats.org/drawingml/2006/table">
            <a:tbl>
              <a:tblPr firstRow="1" bandRow="1">
                <a:tableStyleId>{5C22544A-7EE6-4342-B048-85BDC9FD1C3A}</a:tableStyleId>
              </a:tblPr>
              <a:tblGrid>
                <a:gridCol w="1126913">
                  <a:extLst>
                    <a:ext uri="{9D8B030D-6E8A-4147-A177-3AD203B41FA5}">
                      <a16:colId xmlns:a16="http://schemas.microsoft.com/office/drawing/2014/main" val="2906772135"/>
                    </a:ext>
                  </a:extLst>
                </a:gridCol>
              </a:tblGrid>
              <a:tr h="750119">
                <a:tc>
                  <a:txBody>
                    <a:bodyPr/>
                    <a:lstStyle/>
                    <a:p>
                      <a:r>
                        <a:rPr lang="zh-CN" altLang="en-US" dirty="0">
                          <a:latin typeface="微软雅黑" panose="020B0503020204020204" pitchFamily="34" charset="-122"/>
                          <a:ea typeface="微软雅黑" panose="020B0503020204020204" pitchFamily="34" charset="-122"/>
                        </a:rPr>
                        <a:t>覆盖面积</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Km</a:t>
                      </a:r>
                      <a:r>
                        <a:rPr lang="en-US" altLang="zh-CN" baseline="30000" dirty="0">
                          <a:latin typeface="微软雅黑" panose="020B0503020204020204" pitchFamily="34" charset="-122"/>
                          <a:ea typeface="微软雅黑" panose="020B0503020204020204" pitchFamily="34" charset="-122"/>
                        </a:rPr>
                        <a:t>2</a:t>
                      </a:r>
                      <a:r>
                        <a:rPr lang="en-US" altLang="zh-CN" baseline="0" dirty="0">
                          <a:latin typeface="微软雅黑" panose="020B0503020204020204" pitchFamily="34" charset="-122"/>
                          <a:ea typeface="微软雅黑" panose="020B0503020204020204" pitchFamily="34" charset="-122"/>
                        </a:rPr>
                        <a:t>(5)</a:t>
                      </a:r>
                      <a:endParaRPr lang="zh-CN" altLang="en-US" baseline="30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383717827"/>
                  </a:ext>
                </a:extLst>
              </a:tr>
              <a:tr h="347983">
                <a:tc>
                  <a:txBody>
                    <a:bodyPr/>
                    <a:lstStyle/>
                    <a:p>
                      <a:r>
                        <a:rPr lang="en-US" altLang="zh-CN" dirty="0">
                          <a:latin typeface="微软雅黑" panose="020B0503020204020204" pitchFamily="34" charset="-122"/>
                          <a:ea typeface="微软雅黑" panose="020B0503020204020204" pitchFamily="34" charset="-122"/>
                        </a:rPr>
                        <a:t>726</a:t>
                      </a:r>
                      <a:r>
                        <a:rPr lang="zh-CN" altLang="en-US" dirty="0">
                          <a:latin typeface="微软雅黑" panose="020B0503020204020204" pitchFamily="34" charset="-122"/>
                          <a:ea typeface="微软雅黑" panose="020B0503020204020204" pitchFamily="34" charset="-122"/>
                        </a:rPr>
                        <a:t>万</a:t>
                      </a:r>
                    </a:p>
                  </a:txBody>
                  <a:tcPr/>
                </a:tc>
                <a:extLst>
                  <a:ext uri="{0D108BD9-81ED-4DB2-BD59-A6C34878D82A}">
                    <a16:rowId xmlns:a16="http://schemas.microsoft.com/office/drawing/2014/main" val="1160921528"/>
                  </a:ext>
                </a:extLst>
              </a:tr>
              <a:tr h="347983">
                <a:tc>
                  <a:txBody>
                    <a:bodyPr/>
                    <a:lstStyle/>
                    <a:p>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940264226"/>
                  </a:ext>
                </a:extLst>
              </a:tr>
              <a:tr h="347983">
                <a:tc>
                  <a:txBody>
                    <a:bodyPr/>
                    <a:lstStyle/>
                    <a:p>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8673079"/>
                  </a:ext>
                </a:extLst>
              </a:tr>
              <a:tr h="347983">
                <a:tc>
                  <a:txBody>
                    <a:bodyPr/>
                    <a:lstStyle/>
                    <a:p>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909021855"/>
                  </a:ext>
                </a:extLst>
              </a:tr>
              <a:tr h="347983">
                <a:tc>
                  <a:txBody>
                    <a:bodyPr/>
                    <a:lstStyle/>
                    <a:p>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780884646"/>
                  </a:ext>
                </a:extLst>
              </a:tr>
              <a:tr h="347983">
                <a:tc>
                  <a:txBody>
                    <a:bodyPr/>
                    <a:lstStyle/>
                    <a:p>
                      <a:r>
                        <a:rPr lang="en-US" altLang="zh-CN" dirty="0">
                          <a:latin typeface="微软雅黑" panose="020B0503020204020204" pitchFamily="34" charset="-122"/>
                          <a:ea typeface="微软雅黑" panose="020B0503020204020204" pitchFamily="34" charset="-122"/>
                        </a:rPr>
                        <a:t>1191</a:t>
                      </a:r>
                      <a:r>
                        <a:rPr lang="zh-CN" altLang="en-US" dirty="0">
                          <a:latin typeface="微软雅黑" panose="020B0503020204020204" pitchFamily="34" charset="-122"/>
                          <a:ea typeface="微软雅黑" panose="020B0503020204020204" pitchFamily="34" charset="-122"/>
                        </a:rPr>
                        <a:t>万</a:t>
                      </a:r>
                    </a:p>
                  </a:txBody>
                  <a:tcPr/>
                </a:tc>
                <a:extLst>
                  <a:ext uri="{0D108BD9-81ED-4DB2-BD59-A6C34878D82A}">
                    <a16:rowId xmlns:a16="http://schemas.microsoft.com/office/drawing/2014/main" val="3736999980"/>
                  </a:ext>
                </a:extLst>
              </a:tr>
              <a:tr h="347983">
                <a:tc>
                  <a:txBody>
                    <a:bodyPr/>
                    <a:lstStyle/>
                    <a:p>
                      <a:endParaRPr lang="zh-CN" altLang="en-US"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20135979"/>
                  </a:ext>
                </a:extLst>
              </a:tr>
              <a:tr h="347983">
                <a:tc>
                  <a:txBody>
                    <a:bodyPr/>
                    <a:lstStyle/>
                    <a:p>
                      <a:r>
                        <a:rPr lang="en-US" altLang="zh-CN" dirty="0">
                          <a:latin typeface="微软雅黑" panose="020B0503020204020204" pitchFamily="34" charset="-122"/>
                          <a:ea typeface="微软雅黑" panose="020B0503020204020204" pitchFamily="34" charset="-122"/>
                        </a:rPr>
                        <a:t>1506</a:t>
                      </a:r>
                      <a:r>
                        <a:rPr lang="zh-CN" altLang="en-US" dirty="0">
                          <a:latin typeface="微软雅黑" panose="020B0503020204020204" pitchFamily="34" charset="-122"/>
                          <a:ea typeface="微软雅黑" panose="020B0503020204020204" pitchFamily="34" charset="-122"/>
                        </a:rPr>
                        <a:t>万</a:t>
                      </a:r>
                    </a:p>
                  </a:txBody>
                  <a:tcPr/>
                </a:tc>
                <a:extLst>
                  <a:ext uri="{0D108BD9-81ED-4DB2-BD59-A6C34878D82A}">
                    <a16:rowId xmlns:a16="http://schemas.microsoft.com/office/drawing/2014/main" val="2139115429"/>
                  </a:ext>
                </a:extLst>
              </a:tr>
            </a:tbl>
          </a:graphicData>
        </a:graphic>
      </p:graphicFrame>
    </p:spTree>
    <p:extLst>
      <p:ext uri="{BB962C8B-B14F-4D97-AF65-F5344CB8AC3E}">
        <p14:creationId xmlns:p14="http://schemas.microsoft.com/office/powerpoint/2010/main" val="2888925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1028A4-07CF-4E87-A609-B50509768BE5}"/>
              </a:ext>
            </a:extLst>
          </p:cNvPr>
          <p:cNvSpPr>
            <a:spLocks noGrp="1"/>
          </p:cNvSpPr>
          <p:nvPr>
            <p:ph type="title"/>
          </p:nvPr>
        </p:nvSpPr>
        <p:spPr>
          <a:xfrm>
            <a:off x="614679" y="203200"/>
            <a:ext cx="8266561" cy="730249"/>
          </a:xfrm>
        </p:spPr>
        <p:txBody>
          <a:bodyPr>
            <a:normAutofit/>
          </a:bodyPr>
          <a:lstStyle/>
          <a:p>
            <a:r>
              <a:rPr lang="en-US" altLang="zh-CN" dirty="0" err="1"/>
              <a:t>Starlink</a:t>
            </a:r>
            <a:r>
              <a:rPr lang="zh-CN" altLang="en-US" dirty="0"/>
              <a:t>参数指标</a:t>
            </a:r>
            <a:r>
              <a:rPr lang="en-US" altLang="zh-CN" dirty="0"/>
              <a:t>—</a:t>
            </a:r>
            <a:r>
              <a:rPr lang="zh-CN" altLang="en-US" dirty="0"/>
              <a:t>可见卫星数目</a:t>
            </a:r>
          </a:p>
        </p:txBody>
      </p:sp>
      <p:sp>
        <p:nvSpPr>
          <p:cNvPr id="3" name="灯片编号占位符 2">
            <a:extLst>
              <a:ext uri="{FF2B5EF4-FFF2-40B4-BE49-F238E27FC236}">
                <a16:creationId xmlns:a16="http://schemas.microsoft.com/office/drawing/2014/main" id="{37FE4805-28A7-4D67-9483-EFA9CFFF61C9}"/>
              </a:ext>
            </a:extLst>
          </p:cNvPr>
          <p:cNvSpPr>
            <a:spLocks noGrp="1"/>
          </p:cNvSpPr>
          <p:nvPr>
            <p:ph type="sldNum" sz="quarter" idx="10"/>
          </p:nvPr>
        </p:nvSpPr>
        <p:spPr>
          <a:xfrm>
            <a:off x="9271000" y="6381750"/>
            <a:ext cx="2743200" cy="365125"/>
          </a:xfrm>
        </p:spPr>
        <p:txBody>
          <a:bodyPr/>
          <a:lstStyle/>
          <a:p>
            <a:fld id="{54B3F8C3-4D34-464E-BB5A-60724E4C6E9F}" type="slidenum">
              <a:rPr lang="zh-CN" altLang="en-US" smtClean="0"/>
              <a:t>11</a:t>
            </a:fld>
            <a:endParaRPr lang="zh-CN" altLang="en-US"/>
          </a:p>
        </p:txBody>
      </p:sp>
      <p:pic>
        <p:nvPicPr>
          <p:cNvPr id="4" name="图片 3">
            <a:extLst>
              <a:ext uri="{FF2B5EF4-FFF2-40B4-BE49-F238E27FC236}">
                <a16:creationId xmlns:a16="http://schemas.microsoft.com/office/drawing/2014/main" id="{05E2B6A3-D36B-4585-B631-45BC75ABE83C}"/>
              </a:ext>
            </a:extLst>
          </p:cNvPr>
          <p:cNvPicPr>
            <a:picLocks noChangeAspect="1"/>
          </p:cNvPicPr>
          <p:nvPr/>
        </p:nvPicPr>
        <p:blipFill>
          <a:blip r:embed="rId3"/>
          <a:stretch>
            <a:fillRect/>
          </a:stretch>
        </p:blipFill>
        <p:spPr>
          <a:xfrm>
            <a:off x="0" y="1645432"/>
            <a:ext cx="5579647" cy="3958459"/>
          </a:xfrm>
          <a:prstGeom prst="rect">
            <a:avLst/>
          </a:prstGeom>
        </p:spPr>
      </p:pic>
      <p:sp>
        <p:nvSpPr>
          <p:cNvPr id="5" name="文本框 4">
            <a:extLst>
              <a:ext uri="{FF2B5EF4-FFF2-40B4-BE49-F238E27FC236}">
                <a16:creationId xmlns:a16="http://schemas.microsoft.com/office/drawing/2014/main" id="{871B24FB-C55C-4C11-B842-B817D08948D5}"/>
              </a:ext>
            </a:extLst>
          </p:cNvPr>
          <p:cNvSpPr txBox="1"/>
          <p:nvPr/>
        </p:nvSpPr>
        <p:spPr>
          <a:xfrm>
            <a:off x="809152" y="5669543"/>
            <a:ext cx="4068743" cy="646331"/>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528</a:t>
            </a:r>
            <a:r>
              <a:rPr lang="zh-CN" altLang="en-US" dirty="0">
                <a:latin typeface="微软雅黑" panose="020B0503020204020204" pitchFamily="34" charset="-122"/>
                <a:ea typeface="微软雅黑" panose="020B0503020204020204" pitchFamily="34" charset="-122"/>
              </a:rPr>
              <a:t>颗卫星时，在南北纬</a:t>
            </a:r>
            <a:r>
              <a:rPr lang="en-US" altLang="zh-CN" dirty="0">
                <a:latin typeface="微软雅黑" panose="020B0503020204020204" pitchFamily="34" charset="-122"/>
                <a:ea typeface="微软雅黑" panose="020B0503020204020204" pitchFamily="34" charset="-122"/>
              </a:rPr>
              <a:t>44~52</a:t>
            </a:r>
            <a:r>
              <a:rPr lang="zh-CN" altLang="en-US" dirty="0">
                <a:latin typeface="微软雅黑" panose="020B0503020204020204" pitchFamily="34" charset="-122"/>
                <a:ea typeface="微软雅黑" panose="020B0503020204020204" pitchFamily="34" charset="-122"/>
              </a:rPr>
              <a:t>之间，</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用户可以观测到</a:t>
            </a:r>
            <a:r>
              <a:rPr lang="en-US" altLang="zh-CN" dirty="0">
                <a:latin typeface="微软雅黑" panose="020B0503020204020204" pitchFamily="34" charset="-122"/>
                <a:ea typeface="微软雅黑" panose="020B0503020204020204" pitchFamily="34" charset="-122"/>
              </a:rPr>
              <a:t>5~7</a:t>
            </a:r>
            <a:r>
              <a:rPr lang="zh-CN" altLang="en-US" dirty="0">
                <a:latin typeface="微软雅黑" panose="020B0503020204020204" pitchFamily="34" charset="-122"/>
                <a:ea typeface="微软雅黑" panose="020B0503020204020204" pitchFamily="34" charset="-122"/>
              </a:rPr>
              <a:t>颗卫星</a:t>
            </a:r>
          </a:p>
        </p:txBody>
      </p:sp>
      <p:pic>
        <p:nvPicPr>
          <p:cNvPr id="7" name="图片 6">
            <a:extLst>
              <a:ext uri="{FF2B5EF4-FFF2-40B4-BE49-F238E27FC236}">
                <a16:creationId xmlns:a16="http://schemas.microsoft.com/office/drawing/2014/main" id="{29AEFB20-58AE-4D61-BA87-FB1EC12A467E}"/>
              </a:ext>
            </a:extLst>
          </p:cNvPr>
          <p:cNvPicPr>
            <a:picLocks noChangeAspect="1"/>
          </p:cNvPicPr>
          <p:nvPr/>
        </p:nvPicPr>
        <p:blipFill>
          <a:blip r:embed="rId4"/>
          <a:stretch>
            <a:fillRect/>
          </a:stretch>
        </p:blipFill>
        <p:spPr>
          <a:xfrm>
            <a:off x="5820222" y="1146973"/>
            <a:ext cx="6104956" cy="4736318"/>
          </a:xfrm>
          <a:prstGeom prst="rect">
            <a:avLst/>
          </a:prstGeom>
        </p:spPr>
      </p:pic>
      <p:grpSp>
        <p:nvGrpSpPr>
          <p:cNvPr id="10" name="组合 9">
            <a:extLst>
              <a:ext uri="{FF2B5EF4-FFF2-40B4-BE49-F238E27FC236}">
                <a16:creationId xmlns:a16="http://schemas.microsoft.com/office/drawing/2014/main" id="{B9E06F3B-BAA1-46A5-932A-1174B763E3FC}"/>
              </a:ext>
            </a:extLst>
          </p:cNvPr>
          <p:cNvGrpSpPr/>
          <p:nvPr/>
        </p:nvGrpSpPr>
        <p:grpSpPr>
          <a:xfrm>
            <a:off x="8528070" y="2756154"/>
            <a:ext cx="1741998" cy="1741998"/>
            <a:chOff x="7367751" y="3429000"/>
            <a:chExt cx="1040524" cy="1040524"/>
          </a:xfrm>
        </p:grpSpPr>
        <p:sp>
          <p:nvSpPr>
            <p:cNvPr id="8" name="椭圆 7">
              <a:extLst>
                <a:ext uri="{FF2B5EF4-FFF2-40B4-BE49-F238E27FC236}">
                  <a16:creationId xmlns:a16="http://schemas.microsoft.com/office/drawing/2014/main" id="{70633059-519F-4825-937B-E900ABA35E8C}"/>
                </a:ext>
              </a:extLst>
            </p:cNvPr>
            <p:cNvSpPr/>
            <p:nvPr/>
          </p:nvSpPr>
          <p:spPr>
            <a:xfrm>
              <a:off x="7367751" y="3429000"/>
              <a:ext cx="1040524" cy="10405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E2A38E25-6FE5-4B07-9693-1B837670B76C}"/>
                </a:ext>
              </a:extLst>
            </p:cNvPr>
            <p:cNvSpPr/>
            <p:nvPr/>
          </p:nvSpPr>
          <p:spPr>
            <a:xfrm>
              <a:off x="7848327" y="3914337"/>
              <a:ext cx="76474" cy="71875"/>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0BACE925-D4C4-473B-A17C-37786A06303E}"/>
              </a:ext>
            </a:extLst>
          </p:cNvPr>
          <p:cNvSpPr/>
          <p:nvPr/>
        </p:nvSpPr>
        <p:spPr>
          <a:xfrm>
            <a:off x="9172876" y="3272857"/>
            <a:ext cx="452387" cy="7085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1EDF9E0-D9C1-4A3C-B138-DC6D6D68DFF8}"/>
              </a:ext>
            </a:extLst>
          </p:cNvPr>
          <p:cNvSpPr txBox="1"/>
          <p:nvPr/>
        </p:nvSpPr>
        <p:spPr>
          <a:xfrm>
            <a:off x="6337390" y="5884125"/>
            <a:ext cx="5070619"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（以卫星半径为</a:t>
            </a:r>
            <a:r>
              <a:rPr lang="en-US" altLang="zh-CN" dirty="0">
                <a:latin typeface="微软雅黑" panose="020B0503020204020204" pitchFamily="34" charset="-122"/>
                <a:ea typeface="微软雅黑" panose="020B0503020204020204" pitchFamily="34" charset="-122"/>
              </a:rPr>
              <a:t>800km</a:t>
            </a:r>
            <a:r>
              <a:rPr lang="zh-CN" altLang="en-US" dirty="0">
                <a:latin typeface="微软雅黑" panose="020B0503020204020204" pitchFamily="34" charset="-122"/>
                <a:ea typeface="微软雅黑" panose="020B0503020204020204" pitchFamily="34" charset="-122"/>
              </a:rPr>
              <a:t>为例）</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目前，中国任意地区可观测到卫星数目约为</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颗</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陕西省可观测卫星数目约为</a:t>
            </a:r>
            <a:r>
              <a:rPr lang="en-US" altLang="zh-CN" dirty="0">
                <a:latin typeface="微软雅黑" panose="020B0503020204020204" pitchFamily="34" charset="-122"/>
                <a:ea typeface="微软雅黑" panose="020B0503020204020204" pitchFamily="34" charset="-122"/>
              </a:rPr>
              <a:t>75</a:t>
            </a:r>
            <a:r>
              <a:rPr lang="zh-CN" altLang="en-US" dirty="0">
                <a:latin typeface="微软雅黑" panose="020B0503020204020204" pitchFamily="34" charset="-122"/>
                <a:ea typeface="微软雅黑" panose="020B0503020204020204" pitchFamily="34" charset="-122"/>
              </a:rPr>
              <a:t>颗</a:t>
            </a:r>
          </a:p>
        </p:txBody>
      </p:sp>
      <p:sp>
        <p:nvSpPr>
          <p:cNvPr id="19" name="椭圆 18">
            <a:extLst>
              <a:ext uri="{FF2B5EF4-FFF2-40B4-BE49-F238E27FC236}">
                <a16:creationId xmlns:a16="http://schemas.microsoft.com/office/drawing/2014/main" id="{60859DE2-4D4F-412A-B44E-3F81D028C7C0}"/>
              </a:ext>
            </a:extLst>
          </p:cNvPr>
          <p:cNvSpPr/>
          <p:nvPr/>
        </p:nvSpPr>
        <p:spPr>
          <a:xfrm>
            <a:off x="8301877" y="2401858"/>
            <a:ext cx="1741998" cy="174199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CF86D065-CD92-4111-9272-3BFDC53CA279}"/>
              </a:ext>
            </a:extLst>
          </p:cNvPr>
          <p:cNvSpPr/>
          <p:nvPr/>
        </p:nvSpPr>
        <p:spPr>
          <a:xfrm>
            <a:off x="8265486" y="3079213"/>
            <a:ext cx="1741998" cy="174199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906E943F-54E6-4846-8204-6A0882C78A2C}"/>
              </a:ext>
            </a:extLst>
          </p:cNvPr>
          <p:cNvSpPr/>
          <p:nvPr/>
        </p:nvSpPr>
        <p:spPr>
          <a:xfrm>
            <a:off x="8768645" y="3109503"/>
            <a:ext cx="1741998" cy="174199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0F82F3FB-06D8-43AD-BA60-1CFF82EDAD8A}"/>
              </a:ext>
            </a:extLst>
          </p:cNvPr>
          <p:cNvSpPr/>
          <p:nvPr/>
        </p:nvSpPr>
        <p:spPr>
          <a:xfrm>
            <a:off x="8763688" y="2417123"/>
            <a:ext cx="1741998" cy="174199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79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5"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F9DE2-7E13-4894-A777-EA8F7C674242}"/>
              </a:ext>
            </a:extLst>
          </p:cNvPr>
          <p:cNvSpPr>
            <a:spLocks noGrp="1"/>
          </p:cNvSpPr>
          <p:nvPr>
            <p:ph type="title"/>
          </p:nvPr>
        </p:nvSpPr>
        <p:spPr>
          <a:xfrm>
            <a:off x="614679" y="203200"/>
            <a:ext cx="8203500" cy="730249"/>
          </a:xfrm>
        </p:spPr>
        <p:txBody>
          <a:bodyPr>
            <a:normAutofit/>
          </a:bodyPr>
          <a:lstStyle/>
          <a:p>
            <a:r>
              <a:rPr lang="en-US" altLang="zh-CN" dirty="0" err="1"/>
              <a:t>Starlink</a:t>
            </a:r>
            <a:r>
              <a:rPr lang="zh-CN" altLang="en-US" dirty="0"/>
              <a:t>参数指标</a:t>
            </a:r>
            <a:r>
              <a:rPr lang="en-US" altLang="zh-CN" dirty="0"/>
              <a:t>—</a:t>
            </a:r>
            <a:r>
              <a:rPr lang="zh-CN" altLang="en-US" dirty="0"/>
              <a:t>用户下行链路</a:t>
            </a:r>
          </a:p>
        </p:txBody>
      </p:sp>
      <p:sp>
        <p:nvSpPr>
          <p:cNvPr id="3" name="灯片编号占位符 2">
            <a:extLst>
              <a:ext uri="{FF2B5EF4-FFF2-40B4-BE49-F238E27FC236}">
                <a16:creationId xmlns:a16="http://schemas.microsoft.com/office/drawing/2014/main" id="{DC00157B-3666-4587-819E-7B408992855D}"/>
              </a:ext>
            </a:extLst>
          </p:cNvPr>
          <p:cNvSpPr>
            <a:spLocks noGrp="1"/>
          </p:cNvSpPr>
          <p:nvPr>
            <p:ph type="sldNum" sz="quarter" idx="10"/>
          </p:nvPr>
        </p:nvSpPr>
        <p:spPr/>
        <p:txBody>
          <a:bodyPr/>
          <a:lstStyle/>
          <a:p>
            <a:fld id="{54B3F8C3-4D34-464E-BB5A-60724E4C6E9F}" type="slidenum">
              <a:rPr lang="zh-CN" altLang="en-US" smtClean="0"/>
              <a:t>12</a:t>
            </a:fld>
            <a:endParaRPr lang="zh-CN" altLang="en-US"/>
          </a:p>
        </p:txBody>
      </p:sp>
      <p:sp>
        <p:nvSpPr>
          <p:cNvPr id="4" name="矩形 3">
            <a:extLst>
              <a:ext uri="{FF2B5EF4-FFF2-40B4-BE49-F238E27FC236}">
                <a16:creationId xmlns:a16="http://schemas.microsoft.com/office/drawing/2014/main" id="{04BF0FD8-EDC6-4BF6-AB49-01A3F928EE19}"/>
              </a:ext>
            </a:extLst>
          </p:cNvPr>
          <p:cNvSpPr/>
          <p:nvPr/>
        </p:nvSpPr>
        <p:spPr>
          <a:xfrm>
            <a:off x="354618" y="868502"/>
            <a:ext cx="11659582"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卫星到终端的下行链路10.7-12.7GHz，总可用带宽2GHz，划分为</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个载波，单载波带宽250MHz。采用</a:t>
            </a:r>
            <a:r>
              <a:rPr lang="en-US" altLang="zh-CN" sz="2000" b="1" dirty="0">
                <a:latin typeface="微软雅黑" panose="020B0503020204020204" pitchFamily="34" charset="-122"/>
                <a:ea typeface="微软雅黑" panose="020B0503020204020204" pitchFamily="34" charset="-122"/>
              </a:rPr>
              <a:t>OFDM</a:t>
            </a:r>
            <a:r>
              <a:rPr lang="zh-CN" altLang="en-US" sz="2000" b="1" dirty="0">
                <a:latin typeface="微软雅黑" panose="020B0503020204020204" pitchFamily="34" charset="-122"/>
                <a:ea typeface="微软雅黑" panose="020B0503020204020204" pitchFamily="34" charset="-122"/>
              </a:rPr>
              <a:t>多载波调制。系统下行带宽2GHz可同时支持最少8个波束，在采用不同极化方式、空间复用（充分发挥4副星载相控阵天线优势）等情况下，则又可进一步提升可用波束的个数。</a:t>
            </a:r>
          </a:p>
        </p:txBody>
      </p:sp>
      <p:graphicFrame>
        <p:nvGraphicFramePr>
          <p:cNvPr id="14" name="表格 13">
            <a:extLst>
              <a:ext uri="{FF2B5EF4-FFF2-40B4-BE49-F238E27FC236}">
                <a16:creationId xmlns:a16="http://schemas.microsoft.com/office/drawing/2014/main" id="{C2DEC6DB-3014-4288-9042-9A01DA8C88C5}"/>
              </a:ext>
            </a:extLst>
          </p:cNvPr>
          <p:cNvGraphicFramePr>
            <a:graphicFrameLocks noGrp="1"/>
          </p:cNvGraphicFramePr>
          <p:nvPr>
            <p:extLst>
              <p:ext uri="{D42A27DB-BD31-4B8C-83A1-F6EECF244321}">
                <p14:modId xmlns:p14="http://schemas.microsoft.com/office/powerpoint/2010/main" val="1377985354"/>
              </p:ext>
            </p:extLst>
          </p:nvPr>
        </p:nvGraphicFramePr>
        <p:xfrm>
          <a:off x="1924050" y="1830111"/>
          <a:ext cx="7862207" cy="4538025"/>
        </p:xfrm>
        <a:graphic>
          <a:graphicData uri="http://schemas.openxmlformats.org/drawingml/2006/table">
            <a:tbl>
              <a:tblPr/>
              <a:tblGrid>
                <a:gridCol w="648932">
                  <a:extLst>
                    <a:ext uri="{9D8B030D-6E8A-4147-A177-3AD203B41FA5}">
                      <a16:colId xmlns:a16="http://schemas.microsoft.com/office/drawing/2014/main" val="4132167597"/>
                    </a:ext>
                  </a:extLst>
                </a:gridCol>
                <a:gridCol w="4078614">
                  <a:extLst>
                    <a:ext uri="{9D8B030D-6E8A-4147-A177-3AD203B41FA5}">
                      <a16:colId xmlns:a16="http://schemas.microsoft.com/office/drawing/2014/main" val="82452030"/>
                    </a:ext>
                  </a:extLst>
                </a:gridCol>
                <a:gridCol w="2371214">
                  <a:extLst>
                    <a:ext uri="{9D8B030D-6E8A-4147-A177-3AD203B41FA5}">
                      <a16:colId xmlns:a16="http://schemas.microsoft.com/office/drawing/2014/main" val="3235781774"/>
                    </a:ext>
                  </a:extLst>
                </a:gridCol>
                <a:gridCol w="763447">
                  <a:extLst>
                    <a:ext uri="{9D8B030D-6E8A-4147-A177-3AD203B41FA5}">
                      <a16:colId xmlns:a16="http://schemas.microsoft.com/office/drawing/2014/main" val="1188075789"/>
                    </a:ext>
                  </a:extLst>
                </a:gridCol>
              </a:tblGrid>
              <a:tr h="302535">
                <a:tc>
                  <a:txBody>
                    <a:bodyPr/>
                    <a:lstStyle/>
                    <a:p>
                      <a:r>
                        <a:rPr lang="zh-CN" altLang="en-US" sz="1600" b="0" dirty="0">
                          <a:solidFill>
                            <a:srgbClr val="191B1F"/>
                          </a:solidFill>
                          <a:effectLst/>
                        </a:rPr>
                        <a:t>参数</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bg1">
                        <a:lumMod val="75000"/>
                      </a:schemeClr>
                    </a:solidFill>
                  </a:tcPr>
                </a:tc>
                <a:tc>
                  <a:txBody>
                    <a:bodyPr/>
                    <a:lstStyle/>
                    <a:p>
                      <a:r>
                        <a:rPr lang="zh-CN" altLang="en-US" sz="1600" b="0" dirty="0">
                          <a:solidFill>
                            <a:srgbClr val="191B1F"/>
                          </a:solidFill>
                          <a:effectLst/>
                        </a:rPr>
                        <a:t>含义</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bg1">
                        <a:lumMod val="75000"/>
                      </a:schemeClr>
                    </a:solidFill>
                  </a:tcPr>
                </a:tc>
                <a:tc>
                  <a:txBody>
                    <a:bodyPr/>
                    <a:lstStyle/>
                    <a:p>
                      <a:r>
                        <a:rPr lang="zh-CN" altLang="en-US" sz="1600" b="0" dirty="0">
                          <a:solidFill>
                            <a:srgbClr val="191B1F"/>
                          </a:solidFill>
                          <a:effectLst/>
                        </a:rPr>
                        <a:t>数值</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bg1">
                        <a:lumMod val="75000"/>
                      </a:schemeClr>
                    </a:solidFill>
                  </a:tcPr>
                </a:tc>
                <a:tc>
                  <a:txBody>
                    <a:bodyPr/>
                    <a:lstStyle/>
                    <a:p>
                      <a:r>
                        <a:rPr lang="zh-CN" altLang="en-US" sz="1600" b="0" dirty="0">
                          <a:solidFill>
                            <a:srgbClr val="191B1F"/>
                          </a:solidFill>
                          <a:effectLst/>
                        </a:rPr>
                        <a:t>单位</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507915611"/>
                  </a:ext>
                </a:extLst>
              </a:tr>
              <a:tr h="302535">
                <a:tc>
                  <a:txBody>
                    <a:bodyPr/>
                    <a:lstStyle/>
                    <a:p>
                      <a:r>
                        <a:rPr lang="en-US" sz="1600" dirty="0">
                          <a:effectLst/>
                        </a:rPr>
                        <a:t>Fs</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zh-CN" altLang="en-US" sz="1600" dirty="0">
                          <a:effectLst/>
                        </a:rPr>
                        <a:t>信道带宽</a:t>
                      </a:r>
                    </a:p>
                  </a:txBody>
                  <a:tcPr marL="76200" marR="76200" marT="19050" marB="19050"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en-US" altLang="zh-CN" sz="1600" b="1" dirty="0">
                          <a:effectLst/>
                        </a:rPr>
                        <a:t>240</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en-US" sz="1600">
                          <a:effectLst/>
                        </a:rPr>
                        <a:t>MHz</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981676107"/>
                  </a:ext>
                </a:extLst>
              </a:tr>
              <a:tr h="302535">
                <a:tc>
                  <a:txBody>
                    <a:bodyPr/>
                    <a:lstStyle/>
                    <a:p>
                      <a:r>
                        <a:rPr lang="en-US" sz="1600">
                          <a:effectLst/>
                        </a:rPr>
                        <a:t>N</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zh-CN" altLang="en-US" sz="1600" b="0" i="0" kern="1200" dirty="0">
                          <a:solidFill>
                            <a:schemeClr val="tx1"/>
                          </a:solidFill>
                          <a:effectLst/>
                          <a:latin typeface="+mn-lt"/>
                          <a:ea typeface="+mn-ea"/>
                          <a:cs typeface="+mn-cs"/>
                        </a:rPr>
                        <a:t>带宽</a:t>
                      </a:r>
                      <a:r>
                        <a:rPr lang="en-US" altLang="zh-CN" sz="1600" b="0" i="0" kern="1200" dirty="0">
                          <a:solidFill>
                            <a:schemeClr val="tx1"/>
                          </a:solidFill>
                          <a:effectLst/>
                          <a:latin typeface="+mn-lt"/>
                          <a:ea typeface="+mn-ea"/>
                          <a:cs typeface="+mn-cs"/>
                        </a:rPr>
                        <a:t>Fs</a:t>
                      </a:r>
                      <a:r>
                        <a:rPr lang="zh-CN" altLang="en-US" sz="1600" b="0" i="0" kern="1200" dirty="0">
                          <a:solidFill>
                            <a:schemeClr val="tx1"/>
                          </a:solidFill>
                          <a:effectLst/>
                          <a:latin typeface="+mn-lt"/>
                          <a:ea typeface="+mn-ea"/>
                          <a:cs typeface="+mn-cs"/>
                        </a:rPr>
                        <a:t>内的子载波数量</a:t>
                      </a:r>
                      <a:endParaRPr lang="en-US" sz="1600" dirty="0">
                        <a:effectLst/>
                      </a:endParaRPr>
                    </a:p>
                  </a:txBody>
                  <a:tcPr marL="76200" marR="76200" marT="19050" marB="19050"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n-US" altLang="zh-CN" sz="1600" b="1" dirty="0">
                          <a:effectLst/>
                        </a:rPr>
                        <a:t>1024(1020+4DC)</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endParaRPr lang="zh-CN" alt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01038607"/>
                  </a:ext>
                </a:extLst>
              </a:tr>
              <a:tr h="302535">
                <a:tc>
                  <a:txBody>
                    <a:bodyPr/>
                    <a:lstStyle/>
                    <a:p>
                      <a:r>
                        <a:rPr lang="en-US" sz="1600" dirty="0">
                          <a:effectLst/>
                        </a:rPr>
                        <a:t>Ng</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n-US" altLang="zh-CN" sz="1600" b="0" i="0" kern="1200" dirty="0">
                          <a:solidFill>
                            <a:schemeClr val="tx1"/>
                          </a:solidFill>
                          <a:effectLst/>
                          <a:latin typeface="+mn-lt"/>
                          <a:ea typeface="+mn-ea"/>
                          <a:cs typeface="+mn-cs"/>
                        </a:rPr>
                        <a:t>1</a:t>
                      </a:r>
                      <a:r>
                        <a:rPr lang="zh-CN" altLang="en-US" sz="1600" b="0" i="0" kern="1200" dirty="0">
                          <a:solidFill>
                            <a:schemeClr val="tx1"/>
                          </a:solidFill>
                          <a:effectLst/>
                          <a:latin typeface="+mn-lt"/>
                          <a:ea typeface="+mn-ea"/>
                          <a:cs typeface="+mn-cs"/>
                        </a:rPr>
                        <a:t>个</a:t>
                      </a:r>
                      <a:r>
                        <a:rPr lang="en-US" altLang="zh-CN" sz="1600" b="0" i="0" kern="1200" dirty="0">
                          <a:solidFill>
                            <a:schemeClr val="tx1"/>
                          </a:solidFill>
                          <a:effectLst/>
                          <a:latin typeface="+mn-lt"/>
                          <a:ea typeface="+mn-ea"/>
                          <a:cs typeface="+mn-cs"/>
                        </a:rPr>
                        <a:t>OFDM</a:t>
                      </a:r>
                      <a:r>
                        <a:rPr lang="zh-CN" altLang="en-US" sz="1600" b="0" i="0" kern="1200" dirty="0">
                          <a:solidFill>
                            <a:schemeClr val="tx1"/>
                          </a:solidFill>
                          <a:effectLst/>
                          <a:latin typeface="+mn-lt"/>
                          <a:ea typeface="+mn-ea"/>
                          <a:cs typeface="+mn-cs"/>
                        </a:rPr>
                        <a:t>符号保护间隔内的循环冗余前缀</a:t>
                      </a:r>
                      <a:endParaRPr lang="en-US" sz="1600" dirty="0">
                        <a:effectLst/>
                      </a:endParaRPr>
                    </a:p>
                  </a:txBody>
                  <a:tcPr marL="76200" marR="76200" marT="19050" marB="19050"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n-US" altLang="zh-CN" sz="1600" dirty="0">
                          <a:effectLst/>
                        </a:rPr>
                        <a:t>32</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endParaRPr lang="zh-CN" alt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285603801"/>
                  </a:ext>
                </a:extLst>
              </a:tr>
              <a:tr h="302535">
                <a:tc>
                  <a:txBody>
                    <a:bodyPr/>
                    <a:lstStyle/>
                    <a:p>
                      <a:r>
                        <a:rPr lang="en-US" sz="1600">
                          <a:effectLst/>
                        </a:rPr>
                        <a:t>Tf</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zh-CN" altLang="en-US" sz="1600" b="0" i="0" kern="1200" dirty="0">
                          <a:solidFill>
                            <a:schemeClr val="tx1"/>
                          </a:solidFill>
                          <a:effectLst/>
                          <a:latin typeface="+mn-lt"/>
                          <a:ea typeface="+mn-ea"/>
                          <a:cs typeface="+mn-cs"/>
                        </a:rPr>
                        <a:t>帧周期</a:t>
                      </a:r>
                      <a:endParaRPr lang="en-US" sz="1600" dirty="0">
                        <a:effectLst/>
                      </a:endParaRPr>
                    </a:p>
                  </a:txBody>
                  <a:tcPr marL="76200" marR="76200" marT="19050" marB="19050"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n-US" altLang="zh-CN" sz="1600" dirty="0">
                          <a:effectLst/>
                        </a:rPr>
                        <a:t>1s/750=</a:t>
                      </a:r>
                      <a:r>
                        <a:rPr lang="en-US" altLang="zh-CN" sz="1600" b="1" dirty="0">
                          <a:effectLst/>
                        </a:rPr>
                        <a:t>1.333</a:t>
                      </a:r>
                      <a:r>
                        <a:rPr lang="en-US" altLang="zh-CN" sz="1600" dirty="0">
                          <a:effectLst/>
                        </a:rPr>
                        <a:t>(1s 750</a:t>
                      </a:r>
                      <a:r>
                        <a:rPr lang="zh-CN" altLang="en-US" sz="1600" dirty="0">
                          <a:effectLst/>
                        </a:rPr>
                        <a:t>帧</a:t>
                      </a:r>
                      <a:r>
                        <a:rPr lang="en-US" altLang="zh-CN" sz="1600" dirty="0">
                          <a:effectLst/>
                        </a:rPr>
                        <a:t>)</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n-US" sz="1600" dirty="0" err="1">
                          <a:effectLst/>
                        </a:rPr>
                        <a:t>ms</a:t>
                      </a:r>
                      <a:endParaRPr 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03419578"/>
                  </a:ext>
                </a:extLst>
              </a:tr>
              <a:tr h="302535">
                <a:tc>
                  <a:txBody>
                    <a:bodyPr/>
                    <a:lstStyle/>
                    <a:p>
                      <a:r>
                        <a:rPr lang="en-US" sz="1600">
                          <a:effectLst/>
                        </a:rPr>
                        <a:t>Tfg</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zh-CN" altLang="en-US" sz="1600" b="0" i="0" kern="1200" dirty="0">
                          <a:solidFill>
                            <a:schemeClr val="tx1"/>
                          </a:solidFill>
                          <a:effectLst/>
                          <a:latin typeface="+mn-lt"/>
                          <a:ea typeface="+mn-ea"/>
                          <a:cs typeface="+mn-cs"/>
                        </a:rPr>
                        <a:t>帧保护间隔</a:t>
                      </a:r>
                      <a:endParaRPr lang="en-US" sz="1600" dirty="0">
                        <a:effectLst/>
                      </a:endParaRPr>
                    </a:p>
                  </a:txBody>
                  <a:tcPr marL="76200" marR="76200" marT="19050" marB="19050"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n-US" altLang="zh-CN" sz="1600" dirty="0">
                          <a:effectLst/>
                        </a:rPr>
                        <a:t>4.533</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l-GR" sz="1600" dirty="0">
                          <a:effectLst/>
                        </a:rPr>
                        <a:t>μ</a:t>
                      </a:r>
                      <a:r>
                        <a:rPr lang="en-US" sz="1600" dirty="0">
                          <a:effectLst/>
                        </a:rPr>
                        <a:t>s</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081741050"/>
                  </a:ext>
                </a:extLst>
              </a:tr>
              <a:tr h="302535">
                <a:tc>
                  <a:txBody>
                    <a:bodyPr/>
                    <a:lstStyle/>
                    <a:p>
                      <a:r>
                        <a:rPr lang="en-US" sz="1600">
                          <a:effectLst/>
                        </a:rPr>
                        <a:t>Nsf</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zh-CN" altLang="en-US" sz="1600" b="0" i="0" kern="1200" dirty="0">
                          <a:solidFill>
                            <a:schemeClr val="tx1"/>
                          </a:solidFill>
                          <a:effectLst/>
                          <a:latin typeface="+mn-lt"/>
                          <a:ea typeface="+mn-ea"/>
                          <a:cs typeface="+mn-cs"/>
                        </a:rPr>
                        <a:t>一个帧内的非零符号数量</a:t>
                      </a:r>
                      <a:endParaRPr lang="en-US" sz="1600" dirty="0">
                        <a:effectLst/>
                      </a:endParaRPr>
                    </a:p>
                  </a:txBody>
                  <a:tcPr marL="76200" marR="76200" marT="19050" marB="19050"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n-US" altLang="zh-CN" sz="1600" dirty="0">
                          <a:effectLst/>
                        </a:rPr>
                        <a:t>302</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endParaRPr lang="zh-CN" alt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443347340"/>
                  </a:ext>
                </a:extLst>
              </a:tr>
              <a:tr h="302535">
                <a:tc>
                  <a:txBody>
                    <a:bodyPr/>
                    <a:lstStyle/>
                    <a:p>
                      <a:r>
                        <a:rPr lang="en-US" sz="1600">
                          <a:effectLst/>
                        </a:rPr>
                        <a:t>Nsfd</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zh-CN" altLang="en-US" sz="1600" b="0" i="0" kern="1200" dirty="0">
                          <a:solidFill>
                            <a:schemeClr val="tx1"/>
                          </a:solidFill>
                          <a:effectLst/>
                          <a:latin typeface="+mn-lt"/>
                          <a:ea typeface="+mn-ea"/>
                          <a:cs typeface="+mn-cs"/>
                        </a:rPr>
                        <a:t>一个帧内的数据</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非同步</a:t>
                      </a:r>
                      <a:r>
                        <a:rPr lang="en-US" altLang="zh-C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符号数量</a:t>
                      </a:r>
                      <a:endParaRPr lang="en-US" sz="1600" dirty="0">
                        <a:effectLst/>
                      </a:endParaRPr>
                    </a:p>
                  </a:txBody>
                  <a:tcPr marL="76200" marR="76200" marT="19050" marB="19050"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n-US" altLang="zh-CN" sz="1600" dirty="0">
                          <a:effectLst/>
                        </a:rPr>
                        <a:t>298</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endParaRPr lang="zh-CN" altLang="en-US" sz="160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998533147"/>
                  </a:ext>
                </a:extLst>
              </a:tr>
              <a:tr h="302535">
                <a:tc>
                  <a:txBody>
                    <a:bodyPr/>
                    <a:lstStyle/>
                    <a:p>
                      <a:r>
                        <a:rPr lang="en-US" sz="1600">
                          <a:effectLst/>
                        </a:rPr>
                        <a:t>T</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zh-CN" altLang="en-US" sz="1600" b="0" i="0" kern="1200" dirty="0">
                          <a:solidFill>
                            <a:schemeClr val="tx1"/>
                          </a:solidFill>
                          <a:effectLst/>
                          <a:latin typeface="+mn-lt"/>
                          <a:ea typeface="+mn-ea"/>
                          <a:cs typeface="+mn-cs"/>
                        </a:rPr>
                        <a:t>可用的</a:t>
                      </a:r>
                      <a:r>
                        <a:rPr lang="en-US" altLang="zh-CN" sz="1600" b="0" i="0" kern="1200" dirty="0">
                          <a:solidFill>
                            <a:schemeClr val="tx1"/>
                          </a:solidFill>
                          <a:effectLst/>
                          <a:latin typeface="+mn-lt"/>
                          <a:ea typeface="+mn-ea"/>
                          <a:cs typeface="+mn-cs"/>
                        </a:rPr>
                        <a:t>OFDM</a:t>
                      </a:r>
                      <a:r>
                        <a:rPr lang="zh-CN" altLang="en-US" sz="1600" b="0" i="0" kern="1200" dirty="0">
                          <a:solidFill>
                            <a:schemeClr val="tx1"/>
                          </a:solidFill>
                          <a:effectLst/>
                          <a:latin typeface="+mn-lt"/>
                          <a:ea typeface="+mn-ea"/>
                          <a:cs typeface="+mn-cs"/>
                        </a:rPr>
                        <a:t>符号间隔</a:t>
                      </a:r>
                      <a:endParaRPr 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n-US" altLang="zh-CN" sz="1600" dirty="0">
                          <a:effectLst/>
                        </a:rPr>
                        <a:t>4.266</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l-GR" sz="1600">
                          <a:effectLst/>
                        </a:rPr>
                        <a:t>μ</a:t>
                      </a:r>
                      <a:r>
                        <a:rPr lang="en-US" sz="1600">
                          <a:effectLst/>
                        </a:rPr>
                        <a:t>s</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566291760"/>
                  </a:ext>
                </a:extLst>
              </a:tr>
              <a:tr h="302535">
                <a:tc>
                  <a:txBody>
                    <a:bodyPr/>
                    <a:lstStyle/>
                    <a:p>
                      <a:r>
                        <a:rPr lang="en-US" sz="1600">
                          <a:effectLst/>
                        </a:rPr>
                        <a:t>Tg</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zh-CN" altLang="en-US" sz="1600" b="0" i="0" kern="1200" dirty="0">
                          <a:solidFill>
                            <a:schemeClr val="tx1"/>
                          </a:solidFill>
                          <a:effectLst/>
                          <a:latin typeface="+mn-lt"/>
                          <a:ea typeface="+mn-ea"/>
                          <a:cs typeface="+mn-cs"/>
                        </a:rPr>
                        <a:t>符号保护间隔</a:t>
                      </a:r>
                      <a:endParaRPr 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n-US" altLang="zh-CN" sz="1600" dirty="0">
                          <a:effectLst/>
                        </a:rPr>
                        <a:t>0.133</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l-GR" sz="1600" dirty="0">
                          <a:effectLst/>
                        </a:rPr>
                        <a:t>μ</a:t>
                      </a:r>
                      <a:r>
                        <a:rPr lang="en-US" sz="1600" dirty="0">
                          <a:effectLst/>
                        </a:rPr>
                        <a:t>s</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35892360"/>
                  </a:ext>
                </a:extLst>
              </a:tr>
              <a:tr h="302535">
                <a:tc>
                  <a:txBody>
                    <a:bodyPr/>
                    <a:lstStyle/>
                    <a:p>
                      <a:r>
                        <a:rPr lang="en-US" sz="1600">
                          <a:effectLst/>
                        </a:rPr>
                        <a:t>Tsym</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zh-CN" altLang="en-US" sz="1600" b="0" i="0" kern="1200" dirty="0">
                          <a:solidFill>
                            <a:schemeClr val="tx1"/>
                          </a:solidFill>
                          <a:effectLst/>
                          <a:latin typeface="+mn-lt"/>
                          <a:ea typeface="+mn-ea"/>
                          <a:cs typeface="+mn-cs"/>
                        </a:rPr>
                        <a:t>包括保护间隔在内的</a:t>
                      </a:r>
                      <a:r>
                        <a:rPr lang="en-US" altLang="zh-CN" sz="1600" b="0" i="0" kern="1200" dirty="0">
                          <a:solidFill>
                            <a:schemeClr val="tx1"/>
                          </a:solidFill>
                          <a:effectLst/>
                          <a:latin typeface="+mn-lt"/>
                          <a:ea typeface="+mn-ea"/>
                          <a:cs typeface="+mn-cs"/>
                        </a:rPr>
                        <a:t>OFDM</a:t>
                      </a:r>
                      <a:r>
                        <a:rPr lang="zh-CN" altLang="en-US" sz="1600" b="0" i="0" kern="1200" dirty="0">
                          <a:solidFill>
                            <a:schemeClr val="tx1"/>
                          </a:solidFill>
                          <a:effectLst/>
                          <a:latin typeface="+mn-lt"/>
                          <a:ea typeface="+mn-ea"/>
                          <a:cs typeface="+mn-cs"/>
                        </a:rPr>
                        <a:t>符号周期</a:t>
                      </a:r>
                      <a:endParaRPr 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n-US" altLang="zh-CN" sz="1600" b="1" kern="1200" dirty="0">
                          <a:solidFill>
                            <a:schemeClr val="tx1"/>
                          </a:solidFill>
                          <a:effectLst/>
                          <a:latin typeface="+mn-lt"/>
                          <a:ea typeface="+mn-ea"/>
                          <a:cs typeface="+mn-cs"/>
                        </a:rPr>
                        <a:t>4.4</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tc>
                  <a:txBody>
                    <a:bodyPr/>
                    <a:lstStyle/>
                    <a:p>
                      <a:r>
                        <a:rPr lang="el-GR" sz="1600" dirty="0">
                          <a:effectLst/>
                        </a:rPr>
                        <a:t>μ</a:t>
                      </a:r>
                      <a:r>
                        <a:rPr lang="en-US" sz="1600" dirty="0">
                          <a:effectLst/>
                        </a:rPr>
                        <a:t>s</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406807455"/>
                  </a:ext>
                </a:extLst>
              </a:tr>
              <a:tr h="302535">
                <a:tc>
                  <a:txBody>
                    <a:bodyPr/>
                    <a:lstStyle/>
                    <a:p>
                      <a:r>
                        <a:rPr lang="en-US" sz="1600" dirty="0">
                          <a:effectLst/>
                        </a:rPr>
                        <a:t>F</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zh-CN" altLang="en-US" sz="1600" b="0" i="0" kern="1200" dirty="0">
                          <a:solidFill>
                            <a:schemeClr val="tx1"/>
                          </a:solidFill>
                          <a:effectLst/>
                          <a:latin typeface="+mn-lt"/>
                          <a:ea typeface="+mn-ea"/>
                          <a:cs typeface="+mn-cs"/>
                        </a:rPr>
                        <a:t>子载波间隔</a:t>
                      </a:r>
                      <a:endParaRPr 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en-US" altLang="zh-CN" sz="1600" dirty="0">
                          <a:effectLst/>
                        </a:rPr>
                        <a:t>234.375</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en-US" sz="1600" dirty="0" err="1">
                          <a:effectLst/>
                        </a:rPr>
                        <a:t>KHz</a:t>
                      </a:r>
                      <a:endParaRPr 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118680552"/>
                  </a:ext>
                </a:extLst>
              </a:tr>
              <a:tr h="302535">
                <a:tc>
                  <a:txBody>
                    <a:bodyPr/>
                    <a:lstStyle/>
                    <a:p>
                      <a:r>
                        <a:rPr lang="en-US" sz="1600">
                          <a:effectLst/>
                        </a:rPr>
                        <a:t>Fci</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zh-CN" altLang="en-US" sz="1600" b="0" i="0" kern="1200" dirty="0">
                          <a:solidFill>
                            <a:schemeClr val="tx1"/>
                          </a:solidFill>
                          <a:effectLst/>
                          <a:latin typeface="+mn-lt"/>
                          <a:ea typeface="+mn-ea"/>
                          <a:cs typeface="+mn-cs"/>
                        </a:rPr>
                        <a:t>第</a:t>
                      </a:r>
                      <a:r>
                        <a:rPr lang="en-US" altLang="zh-CN" sz="1600" b="0" i="0" kern="1200" dirty="0" err="1">
                          <a:solidFill>
                            <a:schemeClr val="tx1"/>
                          </a:solidFill>
                          <a:effectLst/>
                          <a:latin typeface="+mn-lt"/>
                          <a:ea typeface="+mn-ea"/>
                          <a:cs typeface="+mn-cs"/>
                        </a:rPr>
                        <a:t>i</a:t>
                      </a:r>
                      <a:r>
                        <a:rPr lang="zh-CN" altLang="en-US" sz="1600" b="0" i="0" kern="1200" dirty="0">
                          <a:solidFill>
                            <a:schemeClr val="tx1"/>
                          </a:solidFill>
                          <a:effectLst/>
                          <a:latin typeface="+mn-lt"/>
                          <a:ea typeface="+mn-ea"/>
                          <a:cs typeface="+mn-cs"/>
                        </a:rPr>
                        <a:t>个信道的中心频率</a:t>
                      </a:r>
                      <a:endParaRPr 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nn-NO" sz="1600" dirty="0">
                          <a:effectLst/>
                        </a:rPr>
                        <a:t>10.7+F/2+0.25(i−1/2)</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en-US" sz="1600">
                          <a:effectLst/>
                        </a:rPr>
                        <a:t>GHz</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764016326"/>
                  </a:ext>
                </a:extLst>
              </a:tr>
              <a:tr h="302535">
                <a:tc>
                  <a:txBody>
                    <a:bodyPr/>
                    <a:lstStyle/>
                    <a:p>
                      <a:r>
                        <a:rPr lang="en-US" sz="1600">
                          <a:effectLst/>
                        </a:rPr>
                        <a:t>F</a:t>
                      </a:r>
                      <a:r>
                        <a:rPr lang="el-GR" sz="1600">
                          <a:effectLst/>
                        </a:rPr>
                        <a:t>δ</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zh-CN" altLang="en-US" sz="1600" dirty="0">
                          <a:effectLst/>
                        </a:rPr>
                        <a:t>信道间隔</a:t>
                      </a:r>
                      <a:endParaRPr lang="el-GR"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en-US" altLang="zh-CN" sz="1600" dirty="0">
                          <a:effectLst/>
                        </a:rPr>
                        <a:t>250</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en-US" sz="1600">
                          <a:effectLst/>
                        </a:rPr>
                        <a:t>MHz</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38684964"/>
                  </a:ext>
                </a:extLst>
              </a:tr>
              <a:tr h="302535">
                <a:tc>
                  <a:txBody>
                    <a:bodyPr/>
                    <a:lstStyle/>
                    <a:p>
                      <a:r>
                        <a:rPr lang="en-US" sz="1600" dirty="0" err="1">
                          <a:effectLst/>
                        </a:rPr>
                        <a:t>Fg</a:t>
                      </a:r>
                      <a:endParaRPr 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zh-CN" altLang="en-US" sz="1600" b="0" i="0" kern="1200" dirty="0">
                          <a:solidFill>
                            <a:schemeClr val="tx1"/>
                          </a:solidFill>
                          <a:effectLst/>
                          <a:latin typeface="+mn-lt"/>
                          <a:ea typeface="+mn-ea"/>
                          <a:cs typeface="+mn-cs"/>
                        </a:rPr>
                        <a:t>信道间的保护带宽度</a:t>
                      </a:r>
                      <a:endParaRPr lang="en-US" sz="1600" dirty="0">
                        <a:effectLst/>
                      </a:endParaRP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en-US" altLang="zh-CN" sz="1600" dirty="0">
                          <a:effectLst/>
                        </a:rPr>
                        <a:t>10</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tc>
                  <a:txBody>
                    <a:bodyPr/>
                    <a:lstStyle/>
                    <a:p>
                      <a:r>
                        <a:rPr lang="en-US" sz="1600" dirty="0">
                          <a:effectLst/>
                        </a:rPr>
                        <a:t>MHz</a:t>
                      </a:r>
                    </a:p>
                  </a:txBody>
                  <a:tcPr marL="57330" marR="57330" marT="14332" marB="14332" anchor="ctr">
                    <a:lnL w="6350" cap="flat" cmpd="sng" algn="ctr">
                      <a:solidFill>
                        <a:srgbClr val="C4C7CE"/>
                      </a:solidFill>
                      <a:prstDash val="solid"/>
                      <a:round/>
                      <a:headEnd type="none" w="med" len="med"/>
                      <a:tailEnd type="none" w="med" len="med"/>
                    </a:lnL>
                    <a:lnR w="6350" cap="flat" cmpd="sng" algn="ctr">
                      <a:solidFill>
                        <a:srgbClr val="C4C7CE"/>
                      </a:solidFill>
                      <a:prstDash val="solid"/>
                      <a:round/>
                      <a:headEnd type="none" w="med" len="med"/>
                      <a:tailEnd type="none" w="med" len="med"/>
                    </a:lnR>
                    <a:lnT w="6350" cap="flat" cmpd="sng" algn="ctr">
                      <a:solidFill>
                        <a:srgbClr val="C4C7CE"/>
                      </a:solidFill>
                      <a:prstDash val="solid"/>
                      <a:round/>
                      <a:headEnd type="none" w="med" len="med"/>
                      <a:tailEnd type="none" w="med" len="med"/>
                    </a:lnT>
                    <a:lnB w="6350" cap="flat" cmpd="sng" algn="ctr">
                      <a:solidFill>
                        <a:srgbClr val="C4C7CE"/>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803577553"/>
                  </a:ext>
                </a:extLst>
              </a:tr>
            </a:tbl>
          </a:graphicData>
        </a:graphic>
      </p:graphicFrame>
      <p:sp>
        <p:nvSpPr>
          <p:cNvPr id="16" name="文本框 15">
            <a:extLst>
              <a:ext uri="{FF2B5EF4-FFF2-40B4-BE49-F238E27FC236}">
                <a16:creationId xmlns:a16="http://schemas.microsoft.com/office/drawing/2014/main" id="{9C13046D-EB4A-46B9-A496-84452A6690EE}"/>
              </a:ext>
            </a:extLst>
          </p:cNvPr>
          <p:cNvSpPr txBox="1"/>
          <p:nvPr/>
        </p:nvSpPr>
        <p:spPr>
          <a:xfrm>
            <a:off x="522512" y="6575424"/>
            <a:ext cx="12536714" cy="276999"/>
          </a:xfrm>
          <a:prstGeom prst="rect">
            <a:avLst/>
          </a:prstGeom>
          <a:noFill/>
        </p:spPr>
        <p:txBody>
          <a:bodyPr wrap="square" rtlCol="0">
            <a:spAutoFit/>
          </a:bodyPr>
          <a:lstStyle/>
          <a:p>
            <a:r>
              <a:rPr lang="en-US" altLang="zh-CN" sz="1200" dirty="0"/>
              <a:t>[1]Humphreys, Todd E., et al. "Signal structure of the </a:t>
            </a:r>
            <a:r>
              <a:rPr lang="en-US" altLang="zh-CN" sz="1200" dirty="0" err="1"/>
              <a:t>Starlink</a:t>
            </a:r>
            <a:r>
              <a:rPr lang="en-US" altLang="zh-CN" sz="1200" dirty="0"/>
              <a:t> Ku-band downlink." </a:t>
            </a:r>
            <a:r>
              <a:rPr lang="en-US" altLang="zh-CN" sz="1200" i="1" dirty="0"/>
              <a:t>IEEE Transactions on Aerospace and Electronic Systems</a:t>
            </a:r>
            <a:r>
              <a:rPr lang="en-US" altLang="zh-CN" sz="1200" dirty="0"/>
              <a:t> 59.5 (2023): 6016-6030.</a:t>
            </a:r>
            <a:endParaRPr lang="zh-CN" altLang="en-US" sz="1200" dirty="0"/>
          </a:p>
        </p:txBody>
      </p:sp>
    </p:spTree>
    <p:extLst>
      <p:ext uri="{BB962C8B-B14F-4D97-AF65-F5344CB8AC3E}">
        <p14:creationId xmlns:p14="http://schemas.microsoft.com/office/powerpoint/2010/main" val="3462580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F9DE2-7E13-4894-A777-EA8F7C674242}"/>
              </a:ext>
            </a:extLst>
          </p:cNvPr>
          <p:cNvSpPr>
            <a:spLocks noGrp="1"/>
          </p:cNvSpPr>
          <p:nvPr>
            <p:ph type="title"/>
          </p:nvPr>
        </p:nvSpPr>
        <p:spPr>
          <a:xfrm>
            <a:off x="614679" y="203200"/>
            <a:ext cx="8266562" cy="730249"/>
          </a:xfrm>
        </p:spPr>
        <p:txBody>
          <a:bodyPr>
            <a:normAutofit/>
          </a:bodyPr>
          <a:lstStyle/>
          <a:p>
            <a:r>
              <a:rPr lang="en-US" altLang="zh-CN" dirty="0" err="1"/>
              <a:t>Starlink</a:t>
            </a:r>
            <a:r>
              <a:rPr lang="zh-CN" altLang="en-US" dirty="0"/>
              <a:t>参数指标</a:t>
            </a:r>
            <a:r>
              <a:rPr lang="en-US" altLang="zh-CN" dirty="0"/>
              <a:t>—</a:t>
            </a:r>
            <a:r>
              <a:rPr lang="zh-CN" altLang="en-US" dirty="0"/>
              <a:t>用户下行链路</a:t>
            </a:r>
          </a:p>
        </p:txBody>
      </p:sp>
      <p:sp>
        <p:nvSpPr>
          <p:cNvPr id="3" name="灯片编号占位符 2">
            <a:extLst>
              <a:ext uri="{FF2B5EF4-FFF2-40B4-BE49-F238E27FC236}">
                <a16:creationId xmlns:a16="http://schemas.microsoft.com/office/drawing/2014/main" id="{DC00157B-3666-4587-819E-7B408992855D}"/>
              </a:ext>
            </a:extLst>
          </p:cNvPr>
          <p:cNvSpPr>
            <a:spLocks noGrp="1"/>
          </p:cNvSpPr>
          <p:nvPr>
            <p:ph type="sldNum" sz="quarter" idx="10"/>
          </p:nvPr>
        </p:nvSpPr>
        <p:spPr/>
        <p:txBody>
          <a:bodyPr/>
          <a:lstStyle/>
          <a:p>
            <a:fld id="{54B3F8C3-4D34-464E-BB5A-60724E4C6E9F}" type="slidenum">
              <a:rPr lang="zh-CN" altLang="en-US" smtClean="0"/>
              <a:t>13</a:t>
            </a:fld>
            <a:endParaRPr lang="zh-CN" altLang="en-US"/>
          </a:p>
        </p:txBody>
      </p:sp>
      <p:sp>
        <p:nvSpPr>
          <p:cNvPr id="4" name="矩形 3">
            <a:extLst>
              <a:ext uri="{FF2B5EF4-FFF2-40B4-BE49-F238E27FC236}">
                <a16:creationId xmlns:a16="http://schemas.microsoft.com/office/drawing/2014/main" id="{04BF0FD8-EDC6-4BF6-AB49-01A3F928EE19}"/>
              </a:ext>
            </a:extLst>
          </p:cNvPr>
          <p:cNvSpPr/>
          <p:nvPr/>
        </p:nvSpPr>
        <p:spPr>
          <a:xfrm>
            <a:off x="354618" y="922932"/>
            <a:ext cx="11659582"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卫星到终端的下行链路10.7-12.7GHz，总可用带宽2GHz，划分为</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个载波，单载波带宽250MHz。系统下行带宽2GHz可同时支持最少8个波束，在采用不同极化方式、空间复用（充分发挥4副星载相控阵天线优势）等情况下，则又可进一步提升可用波束的个数。</a:t>
            </a:r>
          </a:p>
        </p:txBody>
      </p:sp>
      <p:pic>
        <p:nvPicPr>
          <p:cNvPr id="5" name="图片 4">
            <a:extLst>
              <a:ext uri="{FF2B5EF4-FFF2-40B4-BE49-F238E27FC236}">
                <a16:creationId xmlns:a16="http://schemas.microsoft.com/office/drawing/2014/main" id="{422A7F91-A10E-498C-800F-E86DABAE9AC2}"/>
              </a:ext>
            </a:extLst>
          </p:cNvPr>
          <p:cNvPicPr>
            <a:picLocks noChangeAspect="1"/>
          </p:cNvPicPr>
          <p:nvPr/>
        </p:nvPicPr>
        <p:blipFill>
          <a:blip r:embed="rId3"/>
          <a:stretch>
            <a:fillRect/>
          </a:stretch>
        </p:blipFill>
        <p:spPr>
          <a:xfrm>
            <a:off x="186458" y="2102069"/>
            <a:ext cx="6773668" cy="4393323"/>
          </a:xfrm>
          <a:prstGeom prst="rect">
            <a:avLst/>
          </a:prstGeom>
        </p:spPr>
      </p:pic>
      <p:pic>
        <p:nvPicPr>
          <p:cNvPr id="6" name="图片 5">
            <a:extLst>
              <a:ext uri="{FF2B5EF4-FFF2-40B4-BE49-F238E27FC236}">
                <a16:creationId xmlns:a16="http://schemas.microsoft.com/office/drawing/2014/main" id="{106B5262-4390-4FC1-95CD-3E6825E6714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171434" y="3386960"/>
            <a:ext cx="5613703" cy="2782614"/>
          </a:xfrm>
          <a:prstGeom prst="rect">
            <a:avLst/>
          </a:prstGeom>
        </p:spPr>
      </p:pic>
      <p:sp>
        <p:nvSpPr>
          <p:cNvPr id="7" name="箭头: 右 6">
            <a:extLst>
              <a:ext uri="{FF2B5EF4-FFF2-40B4-BE49-F238E27FC236}">
                <a16:creationId xmlns:a16="http://schemas.microsoft.com/office/drawing/2014/main" id="{A41195EF-CECC-482D-9009-1EE711514E6E}"/>
              </a:ext>
            </a:extLst>
          </p:cNvPr>
          <p:cNvSpPr/>
          <p:nvPr/>
        </p:nvSpPr>
        <p:spPr>
          <a:xfrm>
            <a:off x="8681545" y="3084788"/>
            <a:ext cx="325821" cy="7567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EB876B5-9A00-4BA4-8E44-F255D2AF3F11}"/>
              </a:ext>
            </a:extLst>
          </p:cNvPr>
          <p:cNvSpPr txBox="1"/>
          <p:nvPr/>
        </p:nvSpPr>
        <p:spPr>
          <a:xfrm>
            <a:off x="9091449" y="2316960"/>
            <a:ext cx="3026982" cy="2951898"/>
          </a:xfrm>
          <a:prstGeom prst="rect">
            <a:avLst/>
          </a:prstGeom>
          <a:noFill/>
          <a:ln w="19050">
            <a:solidFill>
              <a:srgbClr val="203864"/>
            </a:solidFill>
          </a:ln>
        </p:spPr>
        <p:txBody>
          <a:bodyPr wrap="squar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推断：</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1ms</a:t>
            </a:r>
            <a:r>
              <a:rPr lang="zh-CN" altLang="en-US" dirty="0">
                <a:latin typeface="微软雅黑" panose="020B0503020204020204" pitchFamily="34" charset="-122"/>
                <a:ea typeface="微软雅黑" panose="020B0503020204020204" pitchFamily="34" charset="-122"/>
              </a:rPr>
              <a:t>可划分为</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RB</a:t>
            </a:r>
            <a:r>
              <a:rPr lang="zh-CN" altLang="en-US" dirty="0">
                <a:latin typeface="微软雅黑" panose="020B0503020204020204" pitchFamily="34" charset="-122"/>
                <a:ea typeface="微软雅黑" panose="020B0503020204020204" pitchFamily="34" charset="-122"/>
              </a:rPr>
              <a:t>，一个</a:t>
            </a:r>
            <a:r>
              <a:rPr lang="en-US" altLang="zh-CN" dirty="0">
                <a:latin typeface="微软雅黑" panose="020B0503020204020204" pitchFamily="34" charset="-122"/>
                <a:ea typeface="微软雅黑" panose="020B0503020204020204" pitchFamily="34" charset="-122"/>
              </a:rPr>
              <a:t>RB</a:t>
            </a:r>
            <a:r>
              <a:rPr lang="zh-CN" altLang="en-US" dirty="0">
                <a:latin typeface="微软雅黑" panose="020B0503020204020204" pitchFamily="34" charset="-122"/>
                <a:ea typeface="微软雅黑" panose="020B0503020204020204" pitchFamily="34" charset="-122"/>
              </a:rPr>
              <a:t>时隙时长为</a:t>
            </a:r>
            <a:r>
              <a:rPr lang="en-US" altLang="zh-CN" dirty="0">
                <a:latin typeface="微软雅黑" panose="020B0503020204020204" pitchFamily="34" charset="-122"/>
                <a:ea typeface="微软雅黑" panose="020B0503020204020204" pitchFamily="34" charset="-122"/>
              </a:rPr>
              <a:t>62.5μs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14=61.6μs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240MHz</a:t>
            </a:r>
            <a:r>
              <a:rPr lang="zh-CN" altLang="en-US" dirty="0">
                <a:latin typeface="微软雅黑" panose="020B0503020204020204" pitchFamily="34" charset="-122"/>
                <a:ea typeface="微软雅黑" panose="020B0503020204020204" pitchFamily="34" charset="-122"/>
              </a:rPr>
              <a:t>带宽划分为（</a:t>
            </a:r>
            <a:r>
              <a:rPr lang="en-US" altLang="zh-CN" dirty="0">
                <a:latin typeface="微软雅黑" panose="020B0503020204020204" pitchFamily="34" charset="-122"/>
                <a:ea typeface="微软雅黑" panose="020B0503020204020204" pitchFamily="34" charset="-122"/>
              </a:rPr>
              <a:t>1020/12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85</a:t>
            </a:r>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RB</a:t>
            </a:r>
            <a:r>
              <a:rPr lang="zh-CN" altLang="en-US" dirty="0">
                <a:latin typeface="微软雅黑" panose="020B0503020204020204" pitchFamily="34" charset="-122"/>
                <a:ea typeface="微软雅黑" panose="020B0503020204020204" pitchFamily="34" charset="-122"/>
              </a:rPr>
              <a:t>，每个</a:t>
            </a:r>
            <a:r>
              <a:rPr lang="en-US" altLang="zh-CN" dirty="0">
                <a:latin typeface="微软雅黑" panose="020B0503020204020204" pitchFamily="34" charset="-122"/>
                <a:ea typeface="微软雅黑" panose="020B0503020204020204" pitchFamily="34" charset="-122"/>
              </a:rPr>
              <a:t>RB</a:t>
            </a:r>
            <a:r>
              <a:rPr lang="zh-CN" altLang="en-US" dirty="0">
                <a:latin typeface="微软雅黑" panose="020B0503020204020204" pitchFamily="34" charset="-122"/>
                <a:ea typeface="微软雅黑" panose="020B0503020204020204" pitchFamily="34" charset="-122"/>
              </a:rPr>
              <a:t>占据的带宽为</a:t>
            </a:r>
            <a:r>
              <a:rPr lang="en-US" altLang="zh-CN" dirty="0">
                <a:latin typeface="微软雅黑" panose="020B0503020204020204" pitchFamily="34" charset="-122"/>
                <a:ea typeface="微软雅黑" panose="020B0503020204020204" pitchFamily="34" charset="-122"/>
              </a:rPr>
              <a:t>2.81MHz</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091607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F9DE2-7E13-4894-A777-EA8F7C674242}"/>
              </a:ext>
            </a:extLst>
          </p:cNvPr>
          <p:cNvSpPr>
            <a:spLocks noGrp="1"/>
          </p:cNvSpPr>
          <p:nvPr>
            <p:ph type="title"/>
          </p:nvPr>
        </p:nvSpPr>
        <p:spPr>
          <a:xfrm>
            <a:off x="614680" y="203200"/>
            <a:ext cx="8350644" cy="730249"/>
          </a:xfrm>
        </p:spPr>
        <p:txBody>
          <a:bodyPr>
            <a:normAutofit/>
          </a:bodyPr>
          <a:lstStyle/>
          <a:p>
            <a:r>
              <a:rPr lang="en-US" altLang="zh-CN" dirty="0" err="1"/>
              <a:t>Starlink</a:t>
            </a:r>
            <a:r>
              <a:rPr lang="zh-CN" altLang="en-US" dirty="0"/>
              <a:t>参数指标</a:t>
            </a:r>
            <a:r>
              <a:rPr lang="en-US" altLang="zh-CN" dirty="0"/>
              <a:t>—</a:t>
            </a:r>
            <a:r>
              <a:rPr lang="zh-CN" altLang="en-US" dirty="0"/>
              <a:t>用户上行链路</a:t>
            </a:r>
          </a:p>
        </p:txBody>
      </p:sp>
      <p:sp>
        <p:nvSpPr>
          <p:cNvPr id="3" name="灯片编号占位符 2">
            <a:extLst>
              <a:ext uri="{FF2B5EF4-FFF2-40B4-BE49-F238E27FC236}">
                <a16:creationId xmlns:a16="http://schemas.microsoft.com/office/drawing/2014/main" id="{DC00157B-3666-4587-819E-7B408992855D}"/>
              </a:ext>
            </a:extLst>
          </p:cNvPr>
          <p:cNvSpPr>
            <a:spLocks noGrp="1"/>
          </p:cNvSpPr>
          <p:nvPr>
            <p:ph type="sldNum" sz="quarter" idx="10"/>
          </p:nvPr>
        </p:nvSpPr>
        <p:spPr/>
        <p:txBody>
          <a:bodyPr/>
          <a:lstStyle/>
          <a:p>
            <a:fld id="{54B3F8C3-4D34-464E-BB5A-60724E4C6E9F}" type="slidenum">
              <a:rPr lang="zh-CN" altLang="en-US" smtClean="0"/>
              <a:t>14</a:t>
            </a:fld>
            <a:endParaRPr lang="zh-CN" altLang="en-US"/>
          </a:p>
        </p:txBody>
      </p:sp>
      <p:sp>
        <p:nvSpPr>
          <p:cNvPr id="4" name="矩形 3">
            <a:extLst>
              <a:ext uri="{FF2B5EF4-FFF2-40B4-BE49-F238E27FC236}">
                <a16:creationId xmlns:a16="http://schemas.microsoft.com/office/drawing/2014/main" id="{04BF0FD8-EDC6-4BF6-AB49-01A3F928EE19}"/>
              </a:ext>
            </a:extLst>
          </p:cNvPr>
          <p:cNvSpPr/>
          <p:nvPr/>
        </p:nvSpPr>
        <p:spPr>
          <a:xfrm>
            <a:off x="541109" y="1109375"/>
            <a:ext cx="10210800"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solidFill>
                  <a:srgbClr val="C00000"/>
                </a:solidFill>
                <a:latin typeface="微软雅黑" panose="020B0503020204020204" pitchFamily="34" charset="-122"/>
                <a:ea typeface="微软雅黑" panose="020B0503020204020204" pitchFamily="34" charset="-122"/>
              </a:rPr>
              <a:t>终端到卫星的上行链路14.0-14.5GHz，总可用带宽500MHz，单载波带宽125MHz。</a:t>
            </a:r>
          </a:p>
        </p:txBody>
      </p:sp>
      <p:sp>
        <p:nvSpPr>
          <p:cNvPr id="5" name="文本框 4">
            <a:extLst>
              <a:ext uri="{FF2B5EF4-FFF2-40B4-BE49-F238E27FC236}">
                <a16:creationId xmlns:a16="http://schemas.microsoft.com/office/drawing/2014/main" id="{91435262-919E-457E-974D-A2AB252EBE76}"/>
              </a:ext>
            </a:extLst>
          </p:cNvPr>
          <p:cNvSpPr txBox="1"/>
          <p:nvPr/>
        </p:nvSpPr>
        <p:spPr>
          <a:xfrm>
            <a:off x="541109" y="1677650"/>
            <a:ext cx="10510345"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分为</a:t>
            </a:r>
            <a:r>
              <a:rPr lang="en-US" altLang="zh-CN" sz="2000" b="1" dirty="0">
                <a:latin typeface="微软雅黑" panose="020B0503020204020204" pitchFamily="34" charset="-122"/>
                <a:ea typeface="微软雅黑" panose="020B0503020204020204" pitchFamily="34" charset="-122"/>
              </a:rPr>
              <a:t>8</a:t>
            </a:r>
            <a:r>
              <a:rPr lang="zh-CN" altLang="en-US" sz="2000" b="1" dirty="0">
                <a:latin typeface="微软雅黑" panose="020B0503020204020204" pitchFamily="34" charset="-122"/>
                <a:ea typeface="微软雅黑" panose="020B0503020204020204" pitchFamily="34" charset="-122"/>
              </a:rPr>
              <a:t>条信道，每条信道带宽为</a:t>
            </a:r>
            <a:r>
              <a:rPr lang="en-US" altLang="zh-CN" sz="2000" b="1" dirty="0">
                <a:latin typeface="微软雅黑" panose="020B0503020204020204" pitchFamily="34" charset="-122"/>
                <a:ea typeface="微软雅黑" panose="020B0503020204020204" pitchFamily="34" charset="-122"/>
              </a:rPr>
              <a:t>54MHz</a:t>
            </a:r>
            <a:r>
              <a:rPr lang="zh-CN" altLang="en-US" sz="2000" b="1" dirty="0">
                <a:latin typeface="微软雅黑" panose="020B0503020204020204" pitchFamily="34" charset="-122"/>
                <a:ea typeface="微软雅黑" panose="020B0503020204020204" pitchFamily="34" charset="-122"/>
              </a:rPr>
              <a:t>，信道间保护频带为</a:t>
            </a:r>
            <a:r>
              <a:rPr lang="en-US" altLang="zh-CN" sz="2000" b="1" dirty="0">
                <a:latin typeface="微软雅黑" panose="020B0503020204020204" pitchFamily="34" charset="-122"/>
                <a:ea typeface="微软雅黑" panose="020B0503020204020204" pitchFamily="34" charset="-122"/>
              </a:rPr>
              <a:t>10MHz</a:t>
            </a:r>
            <a:r>
              <a:rPr lang="zh-CN" altLang="en-US" sz="2000" b="1"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0E62C2B7-CFC1-4223-BF8E-403E86A1EABC}"/>
              </a:ext>
            </a:extLst>
          </p:cNvPr>
          <p:cNvSpPr txBox="1"/>
          <p:nvPr/>
        </p:nvSpPr>
        <p:spPr>
          <a:xfrm>
            <a:off x="541108" y="2235413"/>
            <a:ext cx="10510345" cy="707886"/>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单个信道带宽</a:t>
            </a:r>
            <a:r>
              <a:rPr lang="en-US" altLang="zh-CN" sz="2000" b="1" dirty="0">
                <a:latin typeface="微软雅黑" panose="020B0503020204020204" pitchFamily="34" charset="-122"/>
                <a:ea typeface="微软雅黑" panose="020B0503020204020204" pitchFamily="34" charset="-122"/>
              </a:rPr>
              <a:t>60MHz</a:t>
            </a:r>
            <a:r>
              <a:rPr lang="zh-CN" altLang="en-US" sz="2000" b="1" dirty="0">
                <a:latin typeface="微软雅黑" panose="020B0503020204020204" pitchFamily="34" charset="-122"/>
                <a:ea typeface="微软雅黑" panose="020B0503020204020204" pitchFamily="34" charset="-122"/>
              </a:rPr>
              <a:t>，信道中心存在带宽约</a:t>
            </a:r>
            <a:r>
              <a:rPr lang="en-US" altLang="zh-CN" sz="2000" b="1" dirty="0">
                <a:latin typeface="微软雅黑" panose="020B0503020204020204" pitchFamily="34" charset="-122"/>
                <a:ea typeface="微软雅黑" panose="020B0503020204020204" pitchFamily="34" charset="-122"/>
              </a:rPr>
              <a:t>937.16kHz</a:t>
            </a:r>
            <a:r>
              <a:rPr lang="zh-CN" altLang="en-US" sz="2000" b="1" dirty="0">
                <a:latin typeface="微软雅黑" panose="020B0503020204020204" pitchFamily="34" charset="-122"/>
                <a:ea typeface="微软雅黑" panose="020B0503020204020204" pitchFamily="34" charset="-122"/>
              </a:rPr>
              <a:t>的漏音槽。信道采用</a:t>
            </a:r>
            <a:r>
              <a:rPr lang="en-US" altLang="zh-CN" sz="2000" b="1" dirty="0">
                <a:latin typeface="微软雅黑" panose="020B0503020204020204" pitchFamily="34" charset="-122"/>
                <a:ea typeface="微软雅黑" panose="020B0503020204020204" pitchFamily="34" charset="-122"/>
              </a:rPr>
              <a:t>OFDM</a:t>
            </a:r>
            <a:r>
              <a:rPr lang="zh-CN" altLang="en-US" sz="2000" b="1" dirty="0">
                <a:latin typeface="微软雅黑" panose="020B0503020204020204" pitchFamily="34" charset="-122"/>
                <a:ea typeface="微软雅黑" panose="020B0503020204020204" pitchFamily="34" charset="-122"/>
              </a:rPr>
              <a:t>多载波调制，子载波数为</a:t>
            </a:r>
            <a:r>
              <a:rPr lang="en-US" altLang="zh-CN" sz="2000" b="1" dirty="0">
                <a:latin typeface="微软雅黑" panose="020B0503020204020204" pitchFamily="34" charset="-122"/>
                <a:ea typeface="微软雅黑" panose="020B0503020204020204" pitchFamily="34" charset="-122"/>
              </a:rPr>
              <a:t>1024</a:t>
            </a:r>
            <a:r>
              <a:rPr lang="zh-CN" altLang="en-US" sz="2000" b="1" dirty="0">
                <a:latin typeface="微软雅黑" panose="020B0503020204020204" pitchFamily="34" charset="-122"/>
                <a:ea typeface="微软雅黑" panose="020B0503020204020204" pitchFamily="34" charset="-122"/>
              </a:rPr>
              <a:t>，子载波间隔约为</a:t>
            </a:r>
            <a:r>
              <a:rPr lang="en-US" altLang="zh-CN" sz="2000" b="1" dirty="0">
                <a:latin typeface="微软雅黑" panose="020B0503020204020204" pitchFamily="34" charset="-122"/>
                <a:ea typeface="微软雅黑" panose="020B0503020204020204" pitchFamily="34" charset="-122"/>
              </a:rPr>
              <a:t>58.6kHz</a:t>
            </a:r>
            <a:r>
              <a:rPr lang="zh-CN" altLang="en-US" sz="2000" b="1"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375AEA7-5E6A-4D50-B665-15996FD8E966}"/>
              </a:ext>
            </a:extLst>
          </p:cNvPr>
          <p:cNvSpPr txBox="1"/>
          <p:nvPr/>
        </p:nvSpPr>
        <p:spPr>
          <a:xfrm>
            <a:off x="614680" y="3100952"/>
            <a:ext cx="8518810"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暂无文献、研究明确给出</a:t>
            </a:r>
            <a:r>
              <a:rPr lang="en-US" altLang="zh-CN" sz="2000" b="1" dirty="0" err="1">
                <a:solidFill>
                  <a:srgbClr val="C00000"/>
                </a:solidFill>
                <a:latin typeface="微软雅黑" panose="020B0503020204020204" pitchFamily="34" charset="-122"/>
                <a:ea typeface="微软雅黑" panose="020B0503020204020204" pitchFamily="34" charset="-122"/>
              </a:rPr>
              <a:t>starlink</a:t>
            </a:r>
            <a:r>
              <a:rPr lang="zh-CN" altLang="en-US" sz="2000" b="1" dirty="0">
                <a:solidFill>
                  <a:srgbClr val="C00000"/>
                </a:solidFill>
                <a:latin typeface="微软雅黑" panose="020B0503020204020204" pitchFamily="34" charset="-122"/>
                <a:ea typeface="微软雅黑" panose="020B0503020204020204" pitchFamily="34" charset="-122"/>
              </a:rPr>
              <a:t>上行链路采用的具体通信参数</a:t>
            </a:r>
          </a:p>
        </p:txBody>
      </p:sp>
    </p:spTree>
    <p:extLst>
      <p:ext uri="{BB962C8B-B14F-4D97-AF65-F5344CB8AC3E}">
        <p14:creationId xmlns:p14="http://schemas.microsoft.com/office/powerpoint/2010/main" val="2294425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24D1-119D-42BC-AABF-EA52BD42EE06}"/>
              </a:ext>
            </a:extLst>
          </p:cNvPr>
          <p:cNvSpPr>
            <a:spLocks noGrp="1"/>
          </p:cNvSpPr>
          <p:nvPr>
            <p:ph type="title"/>
          </p:nvPr>
        </p:nvSpPr>
        <p:spPr/>
        <p:txBody>
          <a:bodyPr/>
          <a:lstStyle/>
          <a:p>
            <a:r>
              <a:rPr lang="en-US" altLang="zh-CN" dirty="0" err="1"/>
              <a:t>Starlink</a:t>
            </a:r>
            <a:r>
              <a:rPr lang="zh-CN" altLang="en-US" dirty="0"/>
              <a:t>参数指标</a:t>
            </a:r>
            <a:r>
              <a:rPr lang="en-US" altLang="zh-CN" dirty="0"/>
              <a:t>—</a:t>
            </a:r>
            <a:r>
              <a:rPr lang="zh-CN" altLang="en-US" dirty="0"/>
              <a:t>天线</a:t>
            </a:r>
          </a:p>
        </p:txBody>
      </p:sp>
      <p:sp>
        <p:nvSpPr>
          <p:cNvPr id="3" name="灯片编号占位符 2">
            <a:extLst>
              <a:ext uri="{FF2B5EF4-FFF2-40B4-BE49-F238E27FC236}">
                <a16:creationId xmlns:a16="http://schemas.microsoft.com/office/drawing/2014/main" id="{74782E54-AC07-449E-958A-B5C218EFF1BF}"/>
              </a:ext>
            </a:extLst>
          </p:cNvPr>
          <p:cNvSpPr>
            <a:spLocks noGrp="1"/>
          </p:cNvSpPr>
          <p:nvPr>
            <p:ph type="sldNum" sz="quarter" idx="10"/>
          </p:nvPr>
        </p:nvSpPr>
        <p:spPr/>
        <p:txBody>
          <a:bodyPr/>
          <a:lstStyle/>
          <a:p>
            <a:fld id="{54B3F8C3-4D34-464E-BB5A-60724E4C6E9F}" type="slidenum">
              <a:rPr lang="zh-CN" altLang="en-US" sz="1400" smtClean="0"/>
              <a:t>15</a:t>
            </a:fld>
            <a:endParaRPr lang="zh-CN" altLang="en-US" sz="1400"/>
          </a:p>
        </p:txBody>
      </p:sp>
      <p:sp>
        <p:nvSpPr>
          <p:cNvPr id="4" name="文本框 3">
            <a:extLst>
              <a:ext uri="{FF2B5EF4-FFF2-40B4-BE49-F238E27FC236}">
                <a16:creationId xmlns:a16="http://schemas.microsoft.com/office/drawing/2014/main" id="{5DE82603-7B86-4287-AC53-61C531F06CB1}"/>
              </a:ext>
            </a:extLst>
          </p:cNvPr>
          <p:cNvSpPr txBox="1"/>
          <p:nvPr/>
        </p:nvSpPr>
        <p:spPr>
          <a:xfrm>
            <a:off x="451945" y="933449"/>
            <a:ext cx="649539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每颗星链卫星配备了</a:t>
            </a:r>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个相控阵天线</a:t>
            </a:r>
          </a:p>
        </p:txBody>
      </p:sp>
      <p:pic>
        <p:nvPicPr>
          <p:cNvPr id="6" name="图片 5">
            <a:extLst>
              <a:ext uri="{FF2B5EF4-FFF2-40B4-BE49-F238E27FC236}">
                <a16:creationId xmlns:a16="http://schemas.microsoft.com/office/drawing/2014/main" id="{6560A325-22CB-42F9-AA6C-25FDD83D99CD}"/>
              </a:ext>
            </a:extLst>
          </p:cNvPr>
          <p:cNvPicPr>
            <a:picLocks noChangeAspect="1"/>
          </p:cNvPicPr>
          <p:nvPr/>
        </p:nvPicPr>
        <p:blipFill>
          <a:blip r:embed="rId3"/>
          <a:stretch>
            <a:fillRect/>
          </a:stretch>
        </p:blipFill>
        <p:spPr>
          <a:xfrm>
            <a:off x="536029" y="1733670"/>
            <a:ext cx="5445672" cy="2007078"/>
          </a:xfrm>
          <a:prstGeom prst="rect">
            <a:avLst/>
          </a:prstGeom>
        </p:spPr>
      </p:pic>
      <p:sp>
        <p:nvSpPr>
          <p:cNvPr id="7" name="文本框 6">
            <a:extLst>
              <a:ext uri="{FF2B5EF4-FFF2-40B4-BE49-F238E27FC236}">
                <a16:creationId xmlns:a16="http://schemas.microsoft.com/office/drawing/2014/main" id="{8DE985FD-B2F1-4FEE-97EF-94DB31444E32}"/>
              </a:ext>
            </a:extLst>
          </p:cNvPr>
          <p:cNvSpPr txBox="1"/>
          <p:nvPr/>
        </p:nvSpPr>
        <p:spPr>
          <a:xfrm>
            <a:off x="451945" y="1333559"/>
            <a:ext cx="11477296" cy="400110"/>
          </a:xfrm>
          <a:prstGeom prst="rect">
            <a:avLst/>
          </a:prstGeom>
          <a:noFill/>
        </p:spPr>
        <p:txBody>
          <a:bodyPr wrap="square" rtlCol="0">
            <a:spAutoFit/>
          </a:bodyPr>
          <a:lstStyle>
            <a:defPPr>
              <a:defRPr lang="zh-CN"/>
            </a:defPPr>
            <a:lvl1pPr>
              <a:defRPr sz="2000" b="1"/>
            </a:lvl1pPr>
          </a:lstStyle>
          <a:p>
            <a:r>
              <a:rPr lang="zh-CN" altLang="en-US" dirty="0">
                <a:latin typeface="微软雅黑" panose="020B0503020204020204" pitchFamily="34" charset="-122"/>
                <a:ea typeface="微软雅黑" panose="020B0503020204020204" pitchFamily="34" charset="-122"/>
              </a:rPr>
              <a:t>每个相控阵天线可生成</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个波束，一共是</a:t>
            </a:r>
            <a:r>
              <a:rPr lang="en-US" altLang="zh-CN" dirty="0">
                <a:latin typeface="微软雅黑" panose="020B0503020204020204" pitchFamily="34" charset="-122"/>
                <a:ea typeface="微软雅黑" panose="020B0503020204020204" pitchFamily="34" charset="-122"/>
              </a:rPr>
              <a:t>64</a:t>
            </a:r>
            <a:r>
              <a:rPr lang="zh-CN" altLang="en-US" dirty="0">
                <a:latin typeface="微软雅黑" panose="020B0503020204020204" pitchFamily="34" charset="-122"/>
                <a:ea typeface="微软雅黑" panose="020B0503020204020204" pitchFamily="34" charset="-122"/>
              </a:rPr>
              <a:t>个波束，具体包含：</a:t>
            </a:r>
            <a:r>
              <a:rPr lang="en-US" altLang="zh-CN" dirty="0">
                <a:latin typeface="微软雅黑" panose="020B0503020204020204" pitchFamily="34" charset="-122"/>
                <a:ea typeface="微软雅黑" panose="020B0503020204020204" pitchFamily="34" charset="-122"/>
              </a:rPr>
              <a:t>48</a:t>
            </a:r>
            <a:r>
              <a:rPr lang="zh-CN" altLang="en-US" dirty="0">
                <a:latin typeface="微软雅黑" panose="020B0503020204020204" pitchFamily="34" charset="-122"/>
                <a:ea typeface="微软雅黑" panose="020B0503020204020204" pitchFamily="34" charset="-122"/>
              </a:rPr>
              <a:t>个发波束，</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个收波束。</a:t>
            </a:r>
          </a:p>
        </p:txBody>
      </p:sp>
      <p:sp>
        <p:nvSpPr>
          <p:cNvPr id="5" name="文本框 4">
            <a:extLst>
              <a:ext uri="{FF2B5EF4-FFF2-40B4-BE49-F238E27FC236}">
                <a16:creationId xmlns:a16="http://schemas.microsoft.com/office/drawing/2014/main" id="{268C4D49-9EDF-4D5C-AEC0-3BE13C5FB5AD}"/>
              </a:ext>
            </a:extLst>
          </p:cNvPr>
          <p:cNvSpPr txBox="1"/>
          <p:nvPr/>
        </p:nvSpPr>
        <p:spPr>
          <a:xfrm>
            <a:off x="451945" y="3810633"/>
            <a:ext cx="10482755" cy="400110"/>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r>
              <a:rPr lang="zh-CN" altLang="en-US" dirty="0"/>
              <a:t>单波束星下点覆盖半径约 </a:t>
            </a:r>
            <a:r>
              <a:rPr lang="en-US" altLang="zh-CN" dirty="0"/>
              <a:t>8km</a:t>
            </a:r>
            <a:r>
              <a:rPr lang="zh-CN" altLang="en-US" dirty="0"/>
              <a:t>（</a:t>
            </a:r>
            <a:r>
              <a:rPr lang="en-US" altLang="zh-CN" dirty="0"/>
              <a:t>12km-30km</a:t>
            </a:r>
            <a:r>
              <a:rPr lang="zh-CN" altLang="en-US" dirty="0"/>
              <a:t>）</a:t>
            </a:r>
            <a:r>
              <a:rPr lang="en-US" altLang="zh-CN" dirty="0">
                <a:sym typeface="Wingdings" panose="05000000000000000000" pitchFamily="2" charset="2"/>
              </a:rPr>
              <a:t>(200km</a:t>
            </a:r>
            <a:r>
              <a:rPr lang="en-US" altLang="zh-CN" baseline="30000" dirty="0">
                <a:sym typeface="Wingdings" panose="05000000000000000000" pitchFamily="2" charset="2"/>
              </a:rPr>
              <a:t>2</a:t>
            </a:r>
            <a:r>
              <a:rPr lang="zh-CN" altLang="en-US" dirty="0">
                <a:sym typeface="Wingdings" panose="05000000000000000000" pitchFamily="2" charset="2"/>
              </a:rPr>
              <a:t>，</a:t>
            </a:r>
            <a:r>
              <a:rPr lang="en-US" altLang="zh-CN" dirty="0">
                <a:sym typeface="Wingdings" panose="05000000000000000000" pitchFamily="2" charset="2"/>
              </a:rPr>
              <a:t>452km</a:t>
            </a:r>
            <a:r>
              <a:rPr lang="en-US" altLang="zh-CN" baseline="30000" dirty="0">
                <a:sym typeface="Wingdings" panose="05000000000000000000" pitchFamily="2" charset="2"/>
              </a:rPr>
              <a:t>2</a:t>
            </a:r>
            <a:r>
              <a:rPr lang="en-US" altLang="zh-CN" dirty="0">
                <a:sym typeface="Wingdings" panose="05000000000000000000" pitchFamily="2" charset="2"/>
              </a:rPr>
              <a:t>-2826km2)</a:t>
            </a:r>
            <a:endParaRPr lang="zh-CN" altLang="en-US" dirty="0"/>
          </a:p>
        </p:txBody>
      </p:sp>
      <p:pic>
        <p:nvPicPr>
          <p:cNvPr id="8" name="图片 7">
            <a:extLst>
              <a:ext uri="{FF2B5EF4-FFF2-40B4-BE49-F238E27FC236}">
                <a16:creationId xmlns:a16="http://schemas.microsoft.com/office/drawing/2014/main" id="{0CB9999B-E0ED-42C6-8452-47E690711CA7}"/>
              </a:ext>
            </a:extLst>
          </p:cNvPr>
          <p:cNvPicPr>
            <a:picLocks noChangeAspect="1"/>
          </p:cNvPicPr>
          <p:nvPr/>
        </p:nvPicPr>
        <p:blipFill>
          <a:blip r:embed="rId4"/>
          <a:stretch>
            <a:fillRect/>
          </a:stretch>
        </p:blipFill>
        <p:spPr>
          <a:xfrm>
            <a:off x="536028" y="4210743"/>
            <a:ext cx="4875127" cy="2574232"/>
          </a:xfrm>
          <a:prstGeom prst="rect">
            <a:avLst/>
          </a:prstGeom>
        </p:spPr>
      </p:pic>
      <p:pic>
        <p:nvPicPr>
          <p:cNvPr id="9" name="图片 8">
            <a:extLst>
              <a:ext uri="{FF2B5EF4-FFF2-40B4-BE49-F238E27FC236}">
                <a16:creationId xmlns:a16="http://schemas.microsoft.com/office/drawing/2014/main" id="{A3C94847-77B2-4A53-8279-895B21589A4C}"/>
              </a:ext>
            </a:extLst>
          </p:cNvPr>
          <p:cNvPicPr>
            <a:picLocks noChangeAspect="1"/>
          </p:cNvPicPr>
          <p:nvPr/>
        </p:nvPicPr>
        <p:blipFill>
          <a:blip r:embed="rId5"/>
          <a:stretch>
            <a:fillRect/>
          </a:stretch>
        </p:blipFill>
        <p:spPr>
          <a:xfrm>
            <a:off x="6125087" y="4248842"/>
            <a:ext cx="4254758" cy="2515079"/>
          </a:xfrm>
          <a:prstGeom prst="rect">
            <a:avLst/>
          </a:prstGeom>
        </p:spPr>
      </p:pic>
      <p:sp>
        <p:nvSpPr>
          <p:cNvPr id="10" name="椭圆 9">
            <a:extLst>
              <a:ext uri="{FF2B5EF4-FFF2-40B4-BE49-F238E27FC236}">
                <a16:creationId xmlns:a16="http://schemas.microsoft.com/office/drawing/2014/main" id="{5E3F45F5-ADE5-473C-9672-1E6BB9F6824A}"/>
              </a:ext>
            </a:extLst>
          </p:cNvPr>
          <p:cNvSpPr/>
          <p:nvPr/>
        </p:nvSpPr>
        <p:spPr>
          <a:xfrm>
            <a:off x="6838069" y="4957068"/>
            <a:ext cx="837422" cy="85491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920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77B91E5-38D2-40BF-AD45-29652A6A692A}"/>
              </a:ext>
            </a:extLst>
          </p:cNvPr>
          <p:cNvSpPr>
            <a:spLocks noGrp="1"/>
          </p:cNvSpPr>
          <p:nvPr>
            <p:ph type="title"/>
          </p:nvPr>
        </p:nvSpPr>
        <p:spPr>
          <a:xfrm>
            <a:off x="614680" y="203200"/>
            <a:ext cx="6642100" cy="730249"/>
          </a:xfrm>
        </p:spPr>
        <p:txBody>
          <a:bodyPr/>
          <a:lstStyle/>
          <a:p>
            <a:r>
              <a:rPr lang="en-US" altLang="zh-CN" dirty="0" err="1"/>
              <a:t>Starlink</a:t>
            </a:r>
            <a:r>
              <a:rPr lang="zh-CN" altLang="en-US" dirty="0"/>
              <a:t>参数指标</a:t>
            </a:r>
            <a:r>
              <a:rPr lang="en-US" altLang="zh-CN" dirty="0"/>
              <a:t>—</a:t>
            </a:r>
            <a:r>
              <a:rPr lang="zh-CN" altLang="en-US" dirty="0"/>
              <a:t>天线</a:t>
            </a:r>
          </a:p>
        </p:txBody>
      </p:sp>
      <p:sp>
        <p:nvSpPr>
          <p:cNvPr id="9" name="文本框 8">
            <a:extLst>
              <a:ext uri="{FF2B5EF4-FFF2-40B4-BE49-F238E27FC236}">
                <a16:creationId xmlns:a16="http://schemas.microsoft.com/office/drawing/2014/main" id="{5F93B013-061C-4E5D-BE66-65A89EEA0A8E}"/>
              </a:ext>
            </a:extLst>
          </p:cNvPr>
          <p:cNvSpPr txBox="1"/>
          <p:nvPr/>
        </p:nvSpPr>
        <p:spPr>
          <a:xfrm>
            <a:off x="7289534" y="3347486"/>
            <a:ext cx="3013956"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铱星：</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个收发共用相控阵天线，</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每个天线</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个点波束</a:t>
            </a:r>
          </a:p>
        </p:txBody>
      </p:sp>
      <p:sp>
        <p:nvSpPr>
          <p:cNvPr id="11" name="文本框 10">
            <a:extLst>
              <a:ext uri="{FF2B5EF4-FFF2-40B4-BE49-F238E27FC236}">
                <a16:creationId xmlns:a16="http://schemas.microsoft.com/office/drawing/2014/main" id="{7418E91F-E647-4232-8741-A8DDC28CFAE9}"/>
              </a:ext>
            </a:extLst>
          </p:cNvPr>
          <p:cNvSpPr txBox="1"/>
          <p:nvPr/>
        </p:nvSpPr>
        <p:spPr>
          <a:xfrm>
            <a:off x="3811701" y="3378263"/>
            <a:ext cx="223651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多波束相控阵天线发展</a:t>
            </a:r>
          </a:p>
        </p:txBody>
      </p:sp>
      <p:pic>
        <p:nvPicPr>
          <p:cNvPr id="12" name="图片 11">
            <a:extLst>
              <a:ext uri="{FF2B5EF4-FFF2-40B4-BE49-F238E27FC236}">
                <a16:creationId xmlns:a16="http://schemas.microsoft.com/office/drawing/2014/main" id="{50582D13-59BF-4442-A729-48AF4BFB5D45}"/>
              </a:ext>
            </a:extLst>
          </p:cNvPr>
          <p:cNvPicPr>
            <a:picLocks noChangeAspect="1"/>
          </p:cNvPicPr>
          <p:nvPr/>
        </p:nvPicPr>
        <p:blipFill>
          <a:blip r:embed="rId2"/>
          <a:stretch>
            <a:fillRect/>
          </a:stretch>
        </p:blipFill>
        <p:spPr>
          <a:xfrm>
            <a:off x="74431" y="951008"/>
            <a:ext cx="2745530" cy="5371288"/>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3EA1D288-F0C4-4383-98E4-B797D48ACFB5}"/>
              </a:ext>
            </a:extLst>
          </p:cNvPr>
          <p:cNvSpPr txBox="1"/>
          <p:nvPr/>
        </p:nvSpPr>
        <p:spPr>
          <a:xfrm>
            <a:off x="0" y="6417052"/>
            <a:ext cx="2922595"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全球星一代、二代：</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发</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收</a:t>
            </a:r>
          </a:p>
        </p:txBody>
      </p:sp>
      <p:pic>
        <p:nvPicPr>
          <p:cNvPr id="14" name="图片 13">
            <a:extLst>
              <a:ext uri="{FF2B5EF4-FFF2-40B4-BE49-F238E27FC236}">
                <a16:creationId xmlns:a16="http://schemas.microsoft.com/office/drawing/2014/main" id="{1B8335DD-8AD0-4661-A335-218FCE92C687}"/>
              </a:ext>
            </a:extLst>
          </p:cNvPr>
          <p:cNvPicPr>
            <a:picLocks noChangeAspect="1"/>
          </p:cNvPicPr>
          <p:nvPr/>
        </p:nvPicPr>
        <p:blipFill>
          <a:blip r:embed="rId3"/>
          <a:stretch>
            <a:fillRect/>
          </a:stretch>
        </p:blipFill>
        <p:spPr>
          <a:xfrm>
            <a:off x="2873380" y="3998315"/>
            <a:ext cx="2349069" cy="2305917"/>
          </a:xfrm>
          <a:prstGeom prst="rect">
            <a:avLst/>
          </a:prstGeom>
          <a:ln>
            <a:noFill/>
          </a:ln>
          <a:effectLst>
            <a:outerShdw blurRad="292100" dist="139700" dir="2700000" algn="tl" rotWithShape="0">
              <a:srgbClr val="333333">
                <a:alpha val="65000"/>
              </a:srgbClr>
            </a:outerShdw>
          </a:effectLst>
        </p:spPr>
      </p:pic>
      <p:sp>
        <p:nvSpPr>
          <p:cNvPr id="15" name="文本框 14">
            <a:extLst>
              <a:ext uri="{FF2B5EF4-FFF2-40B4-BE49-F238E27FC236}">
                <a16:creationId xmlns:a16="http://schemas.microsoft.com/office/drawing/2014/main" id="{6C21345A-829A-4896-91DF-6A00457702F4}"/>
              </a:ext>
            </a:extLst>
          </p:cNvPr>
          <p:cNvSpPr txBox="1"/>
          <p:nvPr/>
        </p:nvSpPr>
        <p:spPr>
          <a:xfrm>
            <a:off x="2879500" y="6386960"/>
            <a:ext cx="2476960"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铱星二代：</a:t>
            </a:r>
            <a:r>
              <a:rPr lang="en-US" altLang="zh-CN" sz="1600" dirty="0">
                <a:latin typeface="微软雅黑" panose="020B0503020204020204" pitchFamily="34" charset="-122"/>
                <a:ea typeface="微软雅黑" panose="020B0503020204020204" pitchFamily="34" charset="-122"/>
              </a:rPr>
              <a:t>48</a:t>
            </a:r>
            <a:r>
              <a:rPr lang="zh-CN" altLang="en-US" sz="1600" dirty="0">
                <a:latin typeface="微软雅黑" panose="020B0503020204020204" pitchFamily="34" charset="-122"/>
                <a:ea typeface="微软雅黑" panose="020B0503020204020204" pitchFamily="34" charset="-122"/>
              </a:rPr>
              <a:t>个收发波束</a:t>
            </a:r>
          </a:p>
        </p:txBody>
      </p:sp>
      <p:sp>
        <p:nvSpPr>
          <p:cNvPr id="21" name="文本框 20">
            <a:extLst>
              <a:ext uri="{FF2B5EF4-FFF2-40B4-BE49-F238E27FC236}">
                <a16:creationId xmlns:a16="http://schemas.microsoft.com/office/drawing/2014/main" id="{A33D6081-5C50-4079-8542-9E18E451C6FE}"/>
              </a:ext>
            </a:extLst>
          </p:cNvPr>
          <p:cNvSpPr txBox="1"/>
          <p:nvPr/>
        </p:nvSpPr>
        <p:spPr>
          <a:xfrm>
            <a:off x="8130473" y="6398566"/>
            <a:ext cx="1939249" cy="338554"/>
          </a:xfrm>
          <a:prstGeom prst="rect">
            <a:avLst/>
          </a:prstGeom>
          <a:noFill/>
        </p:spPr>
        <p:txBody>
          <a:bodyPr wrap="none" rtlCol="0">
            <a:spAutoFit/>
          </a:bodyPr>
          <a:lstStyle/>
          <a:p>
            <a:r>
              <a:rPr lang="en-US" altLang="zh-CN" sz="1600" dirty="0" err="1">
                <a:latin typeface="微软雅黑" panose="020B0503020204020204" pitchFamily="34" charset="-122"/>
                <a:ea typeface="微软雅黑" panose="020B0503020204020204" pitchFamily="34" charset="-122"/>
              </a:rPr>
              <a:t>Starlink</a:t>
            </a:r>
            <a:r>
              <a:rPr lang="zh-CN" altLang="en-US" sz="1600" dirty="0">
                <a:latin typeface="微软雅黑" panose="020B0503020204020204" pitchFamily="34" charset="-122"/>
                <a:ea typeface="微软雅黑" panose="020B0503020204020204" pitchFamily="34" charset="-122"/>
              </a:rPr>
              <a:t>跳波束示意</a:t>
            </a:r>
          </a:p>
        </p:txBody>
      </p:sp>
      <p:pic>
        <p:nvPicPr>
          <p:cNvPr id="22" name="图片 21">
            <a:extLst>
              <a:ext uri="{FF2B5EF4-FFF2-40B4-BE49-F238E27FC236}">
                <a16:creationId xmlns:a16="http://schemas.microsoft.com/office/drawing/2014/main" id="{EEE3A79B-63FB-4413-9707-59A576476D53}"/>
              </a:ext>
            </a:extLst>
          </p:cNvPr>
          <p:cNvPicPr>
            <a:picLocks noChangeAspect="1"/>
          </p:cNvPicPr>
          <p:nvPr/>
        </p:nvPicPr>
        <p:blipFill>
          <a:blip r:embed="rId4"/>
          <a:stretch>
            <a:fillRect/>
          </a:stretch>
        </p:blipFill>
        <p:spPr>
          <a:xfrm>
            <a:off x="5299466" y="3998315"/>
            <a:ext cx="2451311" cy="2305916"/>
          </a:xfrm>
          <a:prstGeom prst="rect">
            <a:avLst/>
          </a:prstGeom>
          <a:ln>
            <a:noFill/>
          </a:ln>
          <a:effectLst>
            <a:outerShdw blurRad="292100" dist="139700" dir="2700000" algn="tl" rotWithShape="0">
              <a:srgbClr val="333333">
                <a:alpha val="65000"/>
              </a:srgbClr>
            </a:outerShdw>
          </a:effectLst>
        </p:spPr>
      </p:pic>
      <p:sp>
        <p:nvSpPr>
          <p:cNvPr id="23" name="文本框 22">
            <a:extLst>
              <a:ext uri="{FF2B5EF4-FFF2-40B4-BE49-F238E27FC236}">
                <a16:creationId xmlns:a16="http://schemas.microsoft.com/office/drawing/2014/main" id="{347AAE7C-D3ED-471E-B22A-2F240259C9B4}"/>
              </a:ext>
            </a:extLst>
          </p:cNvPr>
          <p:cNvSpPr txBox="1"/>
          <p:nvPr/>
        </p:nvSpPr>
        <p:spPr>
          <a:xfrm>
            <a:off x="5380477" y="6389139"/>
            <a:ext cx="2475871" cy="338554"/>
          </a:xfrm>
          <a:prstGeom prst="rect">
            <a:avLst/>
          </a:prstGeom>
          <a:noFill/>
        </p:spPr>
        <p:txBody>
          <a:bodyPr wrap="none" rtlCol="0">
            <a:spAutoFit/>
          </a:bodyPr>
          <a:lstStyle/>
          <a:p>
            <a:r>
              <a:rPr lang="en-US" altLang="zh-CN" sz="1600" dirty="0" err="1">
                <a:latin typeface="微软雅黑" panose="020B0503020204020204" pitchFamily="34" charset="-122"/>
                <a:ea typeface="微软雅黑" panose="020B0503020204020204" pitchFamily="34" charset="-122"/>
              </a:rPr>
              <a:t>Oneweb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个椭圆波束</a:t>
            </a:r>
          </a:p>
        </p:txBody>
      </p:sp>
      <p:pic>
        <p:nvPicPr>
          <p:cNvPr id="20" name="图片 19">
            <a:extLst>
              <a:ext uri="{FF2B5EF4-FFF2-40B4-BE49-F238E27FC236}">
                <a16:creationId xmlns:a16="http://schemas.microsoft.com/office/drawing/2014/main" id="{5487BEB6-BC01-455E-9574-498E45C0C96B}"/>
              </a:ext>
            </a:extLst>
          </p:cNvPr>
          <p:cNvPicPr>
            <a:picLocks noChangeAspect="1"/>
          </p:cNvPicPr>
          <p:nvPr/>
        </p:nvPicPr>
        <p:blipFill>
          <a:blip r:embed="rId5"/>
          <a:stretch>
            <a:fillRect/>
          </a:stretch>
        </p:blipFill>
        <p:spPr>
          <a:xfrm>
            <a:off x="7817361" y="3998315"/>
            <a:ext cx="2509593" cy="2305916"/>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B63DB19F-588E-446A-A869-D3D719E14B2F}"/>
              </a:ext>
            </a:extLst>
          </p:cNvPr>
          <p:cNvPicPr>
            <a:picLocks noChangeAspect="1"/>
          </p:cNvPicPr>
          <p:nvPr/>
        </p:nvPicPr>
        <p:blipFill rotWithShape="1">
          <a:blip r:embed="rId6"/>
          <a:srcRect b="10041"/>
          <a:stretch/>
        </p:blipFill>
        <p:spPr>
          <a:xfrm>
            <a:off x="2871299" y="942853"/>
            <a:ext cx="4652848" cy="2352681"/>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85897886-5B57-45B2-B669-F9F3A079D68B}"/>
              </a:ext>
            </a:extLst>
          </p:cNvPr>
          <p:cNvPicPr>
            <a:picLocks noChangeAspect="1"/>
          </p:cNvPicPr>
          <p:nvPr/>
        </p:nvPicPr>
        <p:blipFill rotWithShape="1">
          <a:blip r:embed="rId7"/>
          <a:srcRect t="46998"/>
          <a:stretch/>
        </p:blipFill>
        <p:spPr>
          <a:xfrm>
            <a:off x="7675361" y="951008"/>
            <a:ext cx="2543498" cy="2352681"/>
          </a:xfrm>
          <a:prstGeom prst="rect">
            <a:avLst/>
          </a:prstGeom>
          <a:ln>
            <a:noFill/>
          </a:ln>
          <a:effectLst>
            <a:outerShdw blurRad="292100" dist="139700" dir="2700000" algn="tl" rotWithShape="0">
              <a:srgbClr val="333333">
                <a:alpha val="65000"/>
              </a:srgbClr>
            </a:outerShdw>
          </a:effectLst>
        </p:spPr>
      </p:pic>
      <p:sp>
        <p:nvSpPr>
          <p:cNvPr id="25" name="矩形 24">
            <a:extLst>
              <a:ext uri="{FF2B5EF4-FFF2-40B4-BE49-F238E27FC236}">
                <a16:creationId xmlns:a16="http://schemas.microsoft.com/office/drawing/2014/main" id="{8F3B4C1C-ECD4-4E5A-B315-C39802866925}"/>
              </a:ext>
            </a:extLst>
          </p:cNvPr>
          <p:cNvSpPr/>
          <p:nvPr/>
        </p:nvSpPr>
        <p:spPr>
          <a:xfrm>
            <a:off x="10370074" y="951008"/>
            <a:ext cx="1747495" cy="3743540"/>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solidFill>
                  <a:schemeClr val="tx1"/>
                </a:solidFill>
                <a:latin typeface="微软雅黑" panose="020B0503020204020204" pitchFamily="34" charset="-122"/>
                <a:ea typeface="微软雅黑" panose="020B0503020204020204" pitchFamily="34" charset="-122"/>
              </a:rPr>
              <a:t>时分＋空分</a:t>
            </a: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solidFill>
                  <a:schemeClr val="tx1"/>
                </a:solidFill>
                <a:latin typeface="微软雅黑" panose="020B0503020204020204" pitchFamily="34" charset="-122"/>
                <a:ea typeface="微软雅黑" panose="020B0503020204020204" pitchFamily="34" charset="-122"/>
              </a:rPr>
              <a:t>对卫星频率和功率资源的按需灵活调度，实现灵活波束覆盖</a:t>
            </a:r>
            <a:endParaRPr lang="en-US" altLang="zh-CN" dirty="0">
              <a:solidFill>
                <a:schemeClr val="tx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solidFill>
                  <a:schemeClr val="tx1"/>
                </a:solidFill>
                <a:latin typeface="微软雅黑" panose="020B0503020204020204" pitchFamily="34" charset="-122"/>
                <a:ea typeface="微软雅黑" panose="020B0503020204020204" pitchFamily="34" charset="-122"/>
              </a:rPr>
              <a:t>优化系统资源利用效率和容量</a:t>
            </a:r>
          </a:p>
        </p:txBody>
      </p:sp>
      <p:sp>
        <p:nvSpPr>
          <p:cNvPr id="26" name="文本框 25">
            <a:extLst>
              <a:ext uri="{FF2B5EF4-FFF2-40B4-BE49-F238E27FC236}">
                <a16:creationId xmlns:a16="http://schemas.microsoft.com/office/drawing/2014/main" id="{13AFA454-D98A-44F8-AF9E-276A9ED01237}"/>
              </a:ext>
            </a:extLst>
          </p:cNvPr>
          <p:cNvSpPr txBox="1"/>
          <p:nvPr/>
        </p:nvSpPr>
        <p:spPr>
          <a:xfrm>
            <a:off x="10574407" y="1008865"/>
            <a:ext cx="1338828"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跳波束特点</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与优势</a:t>
            </a:r>
          </a:p>
        </p:txBody>
      </p:sp>
      <p:sp>
        <p:nvSpPr>
          <p:cNvPr id="27" name="矩形 26">
            <a:extLst>
              <a:ext uri="{FF2B5EF4-FFF2-40B4-BE49-F238E27FC236}">
                <a16:creationId xmlns:a16="http://schemas.microsoft.com/office/drawing/2014/main" id="{F8604A65-1CC4-4865-BD13-30FBBE18735B}"/>
              </a:ext>
            </a:extLst>
          </p:cNvPr>
          <p:cNvSpPr/>
          <p:nvPr/>
        </p:nvSpPr>
        <p:spPr>
          <a:xfrm>
            <a:off x="10303490" y="4949072"/>
            <a:ext cx="2005494" cy="1200329"/>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基于</a:t>
            </a:r>
            <a:r>
              <a:rPr lang="en-US" altLang="zh-CN" dirty="0">
                <a:solidFill>
                  <a:srgbClr val="000000"/>
                </a:solidFill>
                <a:latin typeface="微软雅黑" panose="020B0503020204020204" pitchFamily="34" charset="-122"/>
                <a:ea typeface="微软雅黑" panose="020B0503020204020204" pitchFamily="34" charset="-122"/>
              </a:rPr>
              <a:t>NTN</a:t>
            </a:r>
            <a:r>
              <a:rPr lang="zh-CN" altLang="en-US" dirty="0">
                <a:solidFill>
                  <a:srgbClr val="000000"/>
                </a:solidFill>
                <a:latin typeface="微软雅黑" panose="020B0503020204020204" pitchFamily="34" charset="-122"/>
                <a:ea typeface="微软雅黑" panose="020B0503020204020204" pitchFamily="34" charset="-122"/>
              </a:rPr>
              <a:t>的低轨卫星系统预计将全面采用跳波束方案。</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57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0511D6-5EBF-49D3-B867-001C6553B873}"/>
              </a:ext>
            </a:extLst>
          </p:cNvPr>
          <p:cNvSpPr>
            <a:spLocks noGrp="1"/>
          </p:cNvSpPr>
          <p:nvPr>
            <p:ph type="title"/>
          </p:nvPr>
        </p:nvSpPr>
        <p:spPr/>
        <p:txBody>
          <a:bodyPr>
            <a:normAutofit/>
          </a:bodyPr>
          <a:lstStyle/>
          <a:p>
            <a:r>
              <a:rPr lang="en-US" altLang="zh-CN" dirty="0" err="1"/>
              <a:t>Starlink</a:t>
            </a:r>
            <a:r>
              <a:rPr lang="zh-CN" altLang="en-US" dirty="0"/>
              <a:t>参数指标</a:t>
            </a:r>
            <a:r>
              <a:rPr lang="en-US" altLang="zh-CN" dirty="0"/>
              <a:t>—</a:t>
            </a:r>
            <a:r>
              <a:rPr lang="zh-CN" altLang="en-US" dirty="0"/>
              <a:t>地面终端</a:t>
            </a:r>
          </a:p>
        </p:txBody>
      </p:sp>
      <p:sp>
        <p:nvSpPr>
          <p:cNvPr id="3" name="灯片编号占位符 2">
            <a:extLst>
              <a:ext uri="{FF2B5EF4-FFF2-40B4-BE49-F238E27FC236}">
                <a16:creationId xmlns:a16="http://schemas.microsoft.com/office/drawing/2014/main" id="{3E4DBD42-9E52-4292-B1C1-05DD8BEA0B48}"/>
              </a:ext>
            </a:extLst>
          </p:cNvPr>
          <p:cNvSpPr>
            <a:spLocks noGrp="1"/>
          </p:cNvSpPr>
          <p:nvPr>
            <p:ph type="sldNum" sz="quarter" idx="10"/>
          </p:nvPr>
        </p:nvSpPr>
        <p:spPr/>
        <p:txBody>
          <a:bodyPr/>
          <a:lstStyle/>
          <a:p>
            <a:fld id="{54B3F8C3-4D34-464E-BB5A-60724E4C6E9F}" type="slidenum">
              <a:rPr lang="zh-CN" altLang="en-US" smtClean="0"/>
              <a:t>17</a:t>
            </a:fld>
            <a:endParaRPr lang="zh-CN" altLang="en-US"/>
          </a:p>
        </p:txBody>
      </p:sp>
      <p:pic>
        <p:nvPicPr>
          <p:cNvPr id="4" name="图片 3">
            <a:extLst>
              <a:ext uri="{FF2B5EF4-FFF2-40B4-BE49-F238E27FC236}">
                <a16:creationId xmlns:a16="http://schemas.microsoft.com/office/drawing/2014/main" id="{0DC904DD-AC83-4C47-BB0D-3D5530C50D4B}"/>
              </a:ext>
            </a:extLst>
          </p:cNvPr>
          <p:cNvPicPr>
            <a:picLocks noChangeAspect="1"/>
          </p:cNvPicPr>
          <p:nvPr/>
        </p:nvPicPr>
        <p:blipFill>
          <a:blip r:embed="rId2"/>
          <a:stretch>
            <a:fillRect/>
          </a:stretch>
        </p:blipFill>
        <p:spPr>
          <a:xfrm>
            <a:off x="469575" y="3429000"/>
            <a:ext cx="5421893" cy="2997603"/>
          </a:xfrm>
          <a:prstGeom prst="rect">
            <a:avLst/>
          </a:prstGeom>
        </p:spPr>
      </p:pic>
      <p:sp>
        <p:nvSpPr>
          <p:cNvPr id="5" name="文本框 4">
            <a:extLst>
              <a:ext uri="{FF2B5EF4-FFF2-40B4-BE49-F238E27FC236}">
                <a16:creationId xmlns:a16="http://schemas.microsoft.com/office/drawing/2014/main" id="{5AF795BC-706F-44D6-BEDC-94A218612774}"/>
              </a:ext>
            </a:extLst>
          </p:cNvPr>
          <p:cNvSpPr txBox="1"/>
          <p:nvPr/>
        </p:nvSpPr>
        <p:spPr>
          <a:xfrm>
            <a:off x="363993" y="1085994"/>
            <a:ext cx="11650207" cy="2114810"/>
          </a:xfrm>
          <a:prstGeom prst="rect">
            <a:avLst/>
          </a:prstGeom>
          <a:noFill/>
        </p:spPr>
        <p:txBody>
          <a:bodyPr wrap="square" rtlCol="0">
            <a:spAutoFit/>
          </a:bodyPr>
          <a:lstStyle>
            <a:defPPr>
              <a:defRPr lang="zh-CN"/>
            </a:defPPr>
            <a:lvl1pPr>
              <a:lnSpc>
                <a:spcPts val="2800"/>
              </a:lnSpc>
              <a:defRPr sz="2400" b="1">
                <a:latin typeface="微软雅黑" panose="020B0503020204020204" pitchFamily="34" charset="-122"/>
                <a:ea typeface="微软雅黑" panose="020B0503020204020204" pitchFamily="34" charset="-122"/>
              </a:defRPr>
            </a:lvl1pPr>
          </a:lstStyle>
          <a:p>
            <a:pPr>
              <a:lnSpc>
                <a:spcPts val="3200"/>
              </a:lnSpc>
            </a:pPr>
            <a:r>
              <a:rPr lang="zh-CN" altLang="en-US" b="0" dirty="0"/>
              <a:t>相比于</a:t>
            </a:r>
            <a:r>
              <a:rPr lang="en-US" altLang="zh-CN" b="0" dirty="0"/>
              <a:t>GEO</a:t>
            </a:r>
            <a:r>
              <a:rPr lang="zh-CN" altLang="en-US" b="0" dirty="0"/>
              <a:t>系统，低轨卫星互联网地面终端的设计与实现需要解决</a:t>
            </a:r>
            <a:r>
              <a:rPr lang="en-US" altLang="zh-CN" b="0" dirty="0"/>
              <a:t>2</a:t>
            </a:r>
            <a:r>
              <a:rPr lang="zh-CN" altLang="en-US" b="0" dirty="0"/>
              <a:t>个难题，一是针对低轨卫星高动态运动特点，</a:t>
            </a:r>
            <a:r>
              <a:rPr lang="en-US" altLang="zh-CN" dirty="0"/>
              <a:t>Ku</a:t>
            </a:r>
            <a:r>
              <a:rPr lang="zh-CN" altLang="en-US" dirty="0"/>
              <a:t>频段地面终端必须具备类似“动中通”的卫星跟踪能力</a:t>
            </a:r>
            <a:r>
              <a:rPr lang="zh-CN" altLang="en-US" b="0" dirty="0"/>
              <a:t>；二是为保证低轨卫星运动过程中的连续服务，</a:t>
            </a:r>
            <a:r>
              <a:rPr lang="zh-CN" altLang="en-US" dirty="0"/>
              <a:t>地面终端必须具备支持跨星切换的波束指向快速调整能力</a:t>
            </a:r>
            <a:r>
              <a:rPr lang="zh-CN" altLang="en-US" b="0" dirty="0"/>
              <a:t>，为实现切换过程中的业务连续性，波束指向调整时间应控制在</a:t>
            </a:r>
            <a:r>
              <a:rPr lang="en-US" altLang="zh-CN" dirty="0" err="1"/>
              <a:t>μs</a:t>
            </a:r>
            <a:r>
              <a:rPr lang="zh-CN" altLang="en-US" dirty="0"/>
              <a:t>量级甚至更低</a:t>
            </a:r>
            <a:r>
              <a:rPr lang="zh-CN" altLang="en-US" b="0" dirty="0"/>
              <a:t>。</a:t>
            </a:r>
          </a:p>
        </p:txBody>
      </p:sp>
      <p:pic>
        <p:nvPicPr>
          <p:cNvPr id="6" name="图片 5">
            <a:extLst>
              <a:ext uri="{FF2B5EF4-FFF2-40B4-BE49-F238E27FC236}">
                <a16:creationId xmlns:a16="http://schemas.microsoft.com/office/drawing/2014/main" id="{5899016F-D0F2-4D92-A0FE-6F173BD56D9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389156" y="3214719"/>
            <a:ext cx="4298450" cy="2997603"/>
          </a:xfrm>
          <a:prstGeom prst="rect">
            <a:avLst/>
          </a:prstGeom>
        </p:spPr>
      </p:pic>
    </p:spTree>
    <p:extLst>
      <p:ext uri="{BB962C8B-B14F-4D97-AF65-F5344CB8AC3E}">
        <p14:creationId xmlns:p14="http://schemas.microsoft.com/office/powerpoint/2010/main" val="3321475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40" name="灯片编号占位符 2">
            <a:extLst>
              <a:ext uri="{FF2B5EF4-FFF2-40B4-BE49-F238E27FC236}">
                <a16:creationId xmlns:a16="http://schemas.microsoft.com/office/drawing/2014/main" id="{C935328A-7219-4B25-9066-541792E5686F}"/>
              </a:ext>
            </a:extLst>
          </p:cNvPr>
          <p:cNvSpPr>
            <a:spLocks noGrp="1"/>
          </p:cNvSpPr>
          <p:nvPr>
            <p:ph type="sldNum" sz="quarter" idx="10"/>
          </p:nvPr>
        </p:nvSpPr>
        <p:spPr>
          <a:xfrm>
            <a:off x="9271000" y="6381750"/>
            <a:ext cx="2743200" cy="365125"/>
          </a:xfrm>
        </p:spPr>
        <p:txBody>
          <a:bodyPr/>
          <a:lstStyle/>
          <a:p>
            <a:fld id="{54B3F8C3-4D34-464E-BB5A-60724E4C6E9F}" type="slidenum">
              <a:rPr lang="zh-CN" altLang="en-US" smtClean="0"/>
              <a:t>18</a:t>
            </a:fld>
            <a:endParaRPr lang="zh-CN" altLang="en-US"/>
          </a:p>
        </p:txBody>
      </p:sp>
      <p:grpSp>
        <p:nvGrpSpPr>
          <p:cNvPr id="39" name="组合 38">
            <a:extLst>
              <a:ext uri="{FF2B5EF4-FFF2-40B4-BE49-F238E27FC236}">
                <a16:creationId xmlns:a16="http://schemas.microsoft.com/office/drawing/2014/main" id="{2590680B-4245-4C28-914F-74DDF782C119}"/>
              </a:ext>
            </a:extLst>
          </p:cNvPr>
          <p:cNvGrpSpPr/>
          <p:nvPr/>
        </p:nvGrpSpPr>
        <p:grpSpPr>
          <a:xfrm>
            <a:off x="3892128" y="2393898"/>
            <a:ext cx="5378872" cy="2725662"/>
            <a:chOff x="3892129" y="1949760"/>
            <a:chExt cx="5378872" cy="2725662"/>
          </a:xfrm>
        </p:grpSpPr>
        <p:grpSp>
          <p:nvGrpSpPr>
            <p:cNvPr id="41" name="组合 40">
              <a:extLst>
                <a:ext uri="{FF2B5EF4-FFF2-40B4-BE49-F238E27FC236}">
                  <a16:creationId xmlns:a16="http://schemas.microsoft.com/office/drawing/2014/main" id="{029EE900-C2A0-4BFF-AAD4-50E7929D3827}"/>
                </a:ext>
              </a:extLst>
            </p:cNvPr>
            <p:cNvGrpSpPr/>
            <p:nvPr/>
          </p:nvGrpSpPr>
          <p:grpSpPr>
            <a:xfrm>
              <a:off x="3892129" y="1949760"/>
              <a:ext cx="4407743" cy="553998"/>
              <a:chOff x="-2765213" y="2403971"/>
              <a:chExt cx="4407743" cy="553998"/>
            </a:xfrm>
          </p:grpSpPr>
          <p:sp>
            <p:nvSpPr>
              <p:cNvPr id="51" name="菱形 50">
                <a:extLst>
                  <a:ext uri="{FF2B5EF4-FFF2-40B4-BE49-F238E27FC236}">
                    <a16:creationId xmlns:a16="http://schemas.microsoft.com/office/drawing/2014/main" id="{DF48E4DF-FFE1-47CC-AD75-C9B8B4BFCDFA}"/>
                  </a:ext>
                </a:extLst>
              </p:cNvPr>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A39B1CC7-8477-4F6D-9ECF-FB77DC675431}"/>
                  </a:ext>
                </a:extLst>
              </p:cNvPr>
              <p:cNvSpPr txBox="1"/>
              <p:nvPr/>
            </p:nvSpPr>
            <p:spPr>
              <a:xfrm>
                <a:off x="-2057403" y="2403971"/>
                <a:ext cx="3699933" cy="553998"/>
              </a:xfrm>
              <a:prstGeom prst="rect">
                <a:avLst/>
              </a:prstGeom>
              <a:noFill/>
            </p:spPr>
            <p:txBody>
              <a:bodyPr wrap="square" rtlCol="0">
                <a:spAutoFit/>
              </a:bodyPr>
              <a:lstStyle/>
              <a:p>
                <a:r>
                  <a:rPr lang="en-US" altLang="zh-CN" sz="3000" b="1" dirty="0" err="1">
                    <a:solidFill>
                      <a:srgbClr val="203864"/>
                    </a:solidFill>
                    <a:latin typeface="微软雅黑" panose="020B0503020204020204" pitchFamily="34" charset="-122"/>
                    <a:ea typeface="微软雅黑" panose="020B0503020204020204" pitchFamily="34" charset="-122"/>
                  </a:rPr>
                  <a:t>Starlink</a:t>
                </a:r>
                <a:r>
                  <a:rPr lang="zh-CN" altLang="en-US" sz="3000" b="1" dirty="0">
                    <a:solidFill>
                      <a:srgbClr val="203864"/>
                    </a:solidFill>
                    <a:latin typeface="微软雅黑" panose="020B0503020204020204" pitchFamily="34" charset="-122"/>
                    <a:ea typeface="微软雅黑" panose="020B0503020204020204" pitchFamily="34" charset="-122"/>
                  </a:rPr>
                  <a:t>发展进展</a:t>
                </a:r>
              </a:p>
            </p:txBody>
          </p:sp>
        </p:grpSp>
        <p:grpSp>
          <p:nvGrpSpPr>
            <p:cNvPr id="42" name="组合 41">
              <a:extLst>
                <a:ext uri="{FF2B5EF4-FFF2-40B4-BE49-F238E27FC236}">
                  <a16:creationId xmlns:a16="http://schemas.microsoft.com/office/drawing/2014/main" id="{02D55269-A421-41FC-89F3-5FDC9C006E1D}"/>
                </a:ext>
              </a:extLst>
            </p:cNvPr>
            <p:cNvGrpSpPr/>
            <p:nvPr/>
          </p:nvGrpSpPr>
          <p:grpSpPr>
            <a:xfrm>
              <a:off x="3892129" y="2673648"/>
              <a:ext cx="4407743" cy="553998"/>
              <a:chOff x="-2765213" y="3047425"/>
              <a:chExt cx="4407743" cy="553998"/>
            </a:xfrm>
          </p:grpSpPr>
          <p:sp>
            <p:nvSpPr>
              <p:cNvPr id="49" name="菱形 48">
                <a:extLst>
                  <a:ext uri="{FF2B5EF4-FFF2-40B4-BE49-F238E27FC236}">
                    <a16:creationId xmlns:a16="http://schemas.microsoft.com/office/drawing/2014/main" id="{AABE2787-8B3B-4E0A-99FF-954BC8A1C122}"/>
                  </a:ext>
                </a:extLst>
              </p:cNvPr>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11B5A128-B9C9-401E-9419-A794C0875A57}"/>
                  </a:ext>
                </a:extLst>
              </p:cNvPr>
              <p:cNvSpPr txBox="1"/>
              <p:nvPr/>
            </p:nvSpPr>
            <p:spPr>
              <a:xfrm>
                <a:off x="-2057403" y="3047425"/>
                <a:ext cx="3699933" cy="553998"/>
              </a:xfrm>
              <a:prstGeom prst="rect">
                <a:avLst/>
              </a:prstGeom>
              <a:noFill/>
            </p:spPr>
            <p:txBody>
              <a:bodyPr wrap="square" rtlCol="0">
                <a:spAutoFit/>
              </a:bodyPr>
              <a:lstStyle/>
              <a:p>
                <a:r>
                  <a:rPr lang="en-US" altLang="zh-CN" sz="3000" b="1" dirty="0" err="1">
                    <a:solidFill>
                      <a:srgbClr val="203864"/>
                    </a:solidFill>
                    <a:latin typeface="微软雅黑" panose="020B0503020204020204" pitchFamily="34" charset="-122"/>
                    <a:ea typeface="微软雅黑" panose="020B0503020204020204" pitchFamily="34" charset="-122"/>
                  </a:rPr>
                  <a:t>Starlink</a:t>
                </a:r>
                <a:r>
                  <a:rPr lang="zh-CN" altLang="en-US" sz="3000" b="1" dirty="0">
                    <a:solidFill>
                      <a:srgbClr val="203864"/>
                    </a:solidFill>
                    <a:latin typeface="微软雅黑" panose="020B0503020204020204" pitchFamily="34" charset="-122"/>
                    <a:ea typeface="微软雅黑" panose="020B0503020204020204" pitchFamily="34" charset="-122"/>
                  </a:rPr>
                  <a:t>参数指标</a:t>
                </a:r>
              </a:p>
            </p:txBody>
          </p:sp>
        </p:grpSp>
        <p:grpSp>
          <p:nvGrpSpPr>
            <p:cNvPr id="43" name="组合 42">
              <a:extLst>
                <a:ext uri="{FF2B5EF4-FFF2-40B4-BE49-F238E27FC236}">
                  <a16:creationId xmlns:a16="http://schemas.microsoft.com/office/drawing/2014/main" id="{E5449A33-38B0-42AA-A570-C6B7A59A6A9A}"/>
                </a:ext>
              </a:extLst>
            </p:cNvPr>
            <p:cNvGrpSpPr/>
            <p:nvPr/>
          </p:nvGrpSpPr>
          <p:grpSpPr>
            <a:xfrm>
              <a:off x="3892129" y="3397536"/>
              <a:ext cx="4407743" cy="553998"/>
              <a:chOff x="-2765213" y="3690879"/>
              <a:chExt cx="4407743" cy="553998"/>
            </a:xfrm>
          </p:grpSpPr>
          <p:sp>
            <p:nvSpPr>
              <p:cNvPr id="47" name="菱形 46">
                <a:extLst>
                  <a:ext uri="{FF2B5EF4-FFF2-40B4-BE49-F238E27FC236}">
                    <a16:creationId xmlns:a16="http://schemas.microsoft.com/office/drawing/2014/main" id="{7CFC83AA-4BC0-4AC8-BBA5-80A7CA00B0F1}"/>
                  </a:ext>
                </a:extLst>
              </p:cNvPr>
              <p:cNvSpPr/>
              <p:nvPr/>
            </p:nvSpPr>
            <p:spPr>
              <a:xfrm>
                <a:off x="-2765213" y="3710491"/>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C74BA208-FD1F-49CA-A0E0-27E4DC09467E}"/>
                  </a:ext>
                </a:extLst>
              </p:cNvPr>
              <p:cNvSpPr txBox="1"/>
              <p:nvPr/>
            </p:nvSpPr>
            <p:spPr>
              <a:xfrm>
                <a:off x="-2057403" y="3690879"/>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面临问题与挑战</a:t>
                </a:r>
              </a:p>
            </p:txBody>
          </p:sp>
        </p:grpSp>
        <p:grpSp>
          <p:nvGrpSpPr>
            <p:cNvPr id="44" name="组合 43">
              <a:extLst>
                <a:ext uri="{FF2B5EF4-FFF2-40B4-BE49-F238E27FC236}">
                  <a16:creationId xmlns:a16="http://schemas.microsoft.com/office/drawing/2014/main" id="{435C0A92-A75C-4ED0-8B93-EB881DA2287B}"/>
                </a:ext>
              </a:extLst>
            </p:cNvPr>
            <p:cNvGrpSpPr/>
            <p:nvPr/>
          </p:nvGrpSpPr>
          <p:grpSpPr>
            <a:xfrm>
              <a:off x="3892129" y="4121424"/>
              <a:ext cx="5378872" cy="553998"/>
              <a:chOff x="-2765213" y="4334333"/>
              <a:chExt cx="5378872" cy="553998"/>
            </a:xfrm>
          </p:grpSpPr>
          <p:sp>
            <p:nvSpPr>
              <p:cNvPr id="45" name="菱形 44">
                <a:extLst>
                  <a:ext uri="{FF2B5EF4-FFF2-40B4-BE49-F238E27FC236}">
                    <a16:creationId xmlns:a16="http://schemas.microsoft.com/office/drawing/2014/main" id="{39D1BAA1-201D-4CA9-9E77-CAFBDD266FBC}"/>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6D157993-07D7-4839-84DB-3D0C02FC92C1}"/>
                  </a:ext>
                </a:extLst>
              </p:cNvPr>
              <p:cNvSpPr txBox="1"/>
              <p:nvPr/>
            </p:nvSpPr>
            <p:spPr>
              <a:xfrm>
                <a:off x="-2057403" y="4334333"/>
                <a:ext cx="4671062"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星地频谱共享与干扰规避</a:t>
                </a:r>
              </a:p>
            </p:txBody>
          </p:sp>
        </p:grpSp>
      </p:grpSp>
    </p:spTree>
    <p:extLst>
      <p:ext uri="{BB962C8B-B14F-4D97-AF65-F5344CB8AC3E}">
        <p14:creationId xmlns:p14="http://schemas.microsoft.com/office/powerpoint/2010/main" val="450218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B403B4-F420-4158-96C1-48F036B8A420}"/>
              </a:ext>
            </a:extLst>
          </p:cNvPr>
          <p:cNvSpPr>
            <a:spLocks noGrp="1"/>
          </p:cNvSpPr>
          <p:nvPr>
            <p:ph type="title"/>
          </p:nvPr>
        </p:nvSpPr>
        <p:spPr/>
        <p:txBody>
          <a:bodyPr/>
          <a:lstStyle/>
          <a:p>
            <a:r>
              <a:rPr lang="en-US" altLang="zh-CN" dirty="0"/>
              <a:t>1</a:t>
            </a:r>
            <a:r>
              <a:rPr lang="zh-CN" altLang="en-US" dirty="0"/>
              <a:t>、干扰规避</a:t>
            </a:r>
          </a:p>
        </p:txBody>
      </p:sp>
      <p:sp>
        <p:nvSpPr>
          <p:cNvPr id="3" name="灯片编号占位符 2">
            <a:extLst>
              <a:ext uri="{FF2B5EF4-FFF2-40B4-BE49-F238E27FC236}">
                <a16:creationId xmlns:a16="http://schemas.microsoft.com/office/drawing/2014/main" id="{79343250-D0C2-4CEC-8888-02FB415D6E7D}"/>
              </a:ext>
            </a:extLst>
          </p:cNvPr>
          <p:cNvSpPr>
            <a:spLocks noGrp="1"/>
          </p:cNvSpPr>
          <p:nvPr>
            <p:ph type="sldNum" sz="quarter" idx="10"/>
          </p:nvPr>
        </p:nvSpPr>
        <p:spPr/>
        <p:txBody>
          <a:bodyPr/>
          <a:lstStyle/>
          <a:p>
            <a:fld id="{54B3F8C3-4D34-464E-BB5A-60724E4C6E9F}" type="slidenum">
              <a:rPr lang="zh-CN" altLang="en-US" smtClean="0"/>
              <a:t>19</a:t>
            </a:fld>
            <a:endParaRPr lang="zh-CN" altLang="en-US"/>
          </a:p>
        </p:txBody>
      </p:sp>
      <p:pic>
        <p:nvPicPr>
          <p:cNvPr id="4" name="图片 3">
            <a:extLst>
              <a:ext uri="{FF2B5EF4-FFF2-40B4-BE49-F238E27FC236}">
                <a16:creationId xmlns:a16="http://schemas.microsoft.com/office/drawing/2014/main" id="{7244A4DE-2D14-4047-AA18-D30FE79CC81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24364"/>
          <a:stretch/>
        </p:blipFill>
        <p:spPr>
          <a:xfrm>
            <a:off x="461577" y="943349"/>
            <a:ext cx="5129925" cy="4374885"/>
          </a:xfrm>
          <a:prstGeom prst="rect">
            <a:avLst/>
          </a:prstGeom>
        </p:spPr>
      </p:pic>
      <p:pic>
        <p:nvPicPr>
          <p:cNvPr id="5" name="图片 4">
            <a:extLst>
              <a:ext uri="{FF2B5EF4-FFF2-40B4-BE49-F238E27FC236}">
                <a16:creationId xmlns:a16="http://schemas.microsoft.com/office/drawing/2014/main" id="{799EEF1C-36A4-4535-AD23-FD15EEDB9B92}"/>
              </a:ext>
            </a:extLst>
          </p:cNvPr>
          <p:cNvPicPr>
            <a:picLocks noChangeAspect="1"/>
          </p:cNvPicPr>
          <p:nvPr/>
        </p:nvPicPr>
        <p:blipFill rotWithShape="1">
          <a:blip r:embed="rId5"/>
          <a:srcRect b="19619"/>
          <a:stretch/>
        </p:blipFill>
        <p:spPr>
          <a:xfrm>
            <a:off x="6520971" y="943349"/>
            <a:ext cx="4921044" cy="4532541"/>
          </a:xfrm>
          <a:prstGeom prst="rect">
            <a:avLst/>
          </a:prstGeom>
        </p:spPr>
      </p:pic>
      <p:pic>
        <p:nvPicPr>
          <p:cNvPr id="6" name="图片 5">
            <a:extLst>
              <a:ext uri="{FF2B5EF4-FFF2-40B4-BE49-F238E27FC236}">
                <a16:creationId xmlns:a16="http://schemas.microsoft.com/office/drawing/2014/main" id="{B27B7277-1C0B-4216-9C89-F9596C57EAFD}"/>
              </a:ext>
            </a:extLst>
          </p:cNvPr>
          <p:cNvPicPr>
            <a:picLocks noChangeAspect="1"/>
          </p:cNvPicPr>
          <p:nvPr/>
        </p:nvPicPr>
        <p:blipFill rotWithShape="1">
          <a:blip r:embed="rId6"/>
          <a:srcRect t="77635"/>
          <a:stretch/>
        </p:blipFill>
        <p:spPr>
          <a:xfrm>
            <a:off x="614680" y="5318234"/>
            <a:ext cx="5056352" cy="947903"/>
          </a:xfrm>
          <a:prstGeom prst="rect">
            <a:avLst/>
          </a:prstGeom>
        </p:spPr>
      </p:pic>
      <p:sp>
        <p:nvSpPr>
          <p:cNvPr id="7" name="文本框 6">
            <a:extLst>
              <a:ext uri="{FF2B5EF4-FFF2-40B4-BE49-F238E27FC236}">
                <a16:creationId xmlns:a16="http://schemas.microsoft.com/office/drawing/2014/main" id="{60A7D7D0-F9F3-476C-9FB3-07A3AF1C12C1}"/>
              </a:ext>
            </a:extLst>
          </p:cNvPr>
          <p:cNvSpPr txBox="1"/>
          <p:nvPr/>
        </p:nvSpPr>
        <p:spPr>
          <a:xfrm>
            <a:off x="2354317" y="628546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星间干扰</a:t>
            </a:r>
          </a:p>
        </p:txBody>
      </p:sp>
      <p:pic>
        <p:nvPicPr>
          <p:cNvPr id="8" name="图片 7">
            <a:extLst>
              <a:ext uri="{FF2B5EF4-FFF2-40B4-BE49-F238E27FC236}">
                <a16:creationId xmlns:a16="http://schemas.microsoft.com/office/drawing/2014/main" id="{99E78E41-7555-47B2-825B-8BE94916B49D}"/>
              </a:ext>
            </a:extLst>
          </p:cNvPr>
          <p:cNvPicPr>
            <a:picLocks noChangeAspect="1"/>
          </p:cNvPicPr>
          <p:nvPr/>
        </p:nvPicPr>
        <p:blipFill rotWithShape="1">
          <a:blip r:embed="rId5"/>
          <a:srcRect t="83190"/>
          <a:stretch/>
        </p:blipFill>
        <p:spPr>
          <a:xfrm>
            <a:off x="6674071" y="5537963"/>
            <a:ext cx="4767943" cy="747505"/>
          </a:xfrm>
          <a:prstGeom prst="rect">
            <a:avLst/>
          </a:prstGeom>
        </p:spPr>
      </p:pic>
      <p:sp>
        <p:nvSpPr>
          <p:cNvPr id="9" name="文本框 8">
            <a:extLst>
              <a:ext uri="{FF2B5EF4-FFF2-40B4-BE49-F238E27FC236}">
                <a16:creationId xmlns:a16="http://schemas.microsoft.com/office/drawing/2014/main" id="{6E59E3A0-471C-4307-B591-230B4452203B}"/>
              </a:ext>
            </a:extLst>
          </p:cNvPr>
          <p:cNvSpPr txBox="1"/>
          <p:nvPr/>
        </p:nvSpPr>
        <p:spPr>
          <a:xfrm>
            <a:off x="8717002" y="628546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星地干扰</a:t>
            </a:r>
          </a:p>
        </p:txBody>
      </p:sp>
      <p:sp>
        <p:nvSpPr>
          <p:cNvPr id="10" name="矩形 9">
            <a:extLst>
              <a:ext uri="{FF2B5EF4-FFF2-40B4-BE49-F238E27FC236}">
                <a16:creationId xmlns:a16="http://schemas.microsoft.com/office/drawing/2014/main" id="{1529F8EC-CF42-4259-ACFB-8E912CC89914}"/>
              </a:ext>
            </a:extLst>
          </p:cNvPr>
          <p:cNvSpPr/>
          <p:nvPr/>
        </p:nvSpPr>
        <p:spPr>
          <a:xfrm>
            <a:off x="6520972" y="4435365"/>
            <a:ext cx="1445870" cy="10405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92CA14C-8733-4103-907B-1D12196234F6}"/>
              </a:ext>
            </a:extLst>
          </p:cNvPr>
          <p:cNvSpPr txBox="1"/>
          <p:nvPr/>
        </p:nvSpPr>
        <p:spPr>
          <a:xfrm>
            <a:off x="10642600" y="525876"/>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星内干扰</a:t>
            </a:r>
          </a:p>
        </p:txBody>
      </p:sp>
    </p:spTree>
    <p:extLst>
      <p:ext uri="{BB962C8B-B14F-4D97-AF65-F5344CB8AC3E}">
        <p14:creationId xmlns:p14="http://schemas.microsoft.com/office/powerpoint/2010/main" val="1719975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 name="组合 1">
            <a:extLst>
              <a:ext uri="{FF2B5EF4-FFF2-40B4-BE49-F238E27FC236}">
                <a16:creationId xmlns:a16="http://schemas.microsoft.com/office/drawing/2014/main" id="{FED692CA-5617-4A84-82B8-75E068E188E7}"/>
              </a:ext>
            </a:extLst>
          </p:cNvPr>
          <p:cNvGrpSpPr/>
          <p:nvPr/>
        </p:nvGrpSpPr>
        <p:grpSpPr>
          <a:xfrm>
            <a:off x="3892128" y="2393898"/>
            <a:ext cx="5105568" cy="2725662"/>
            <a:chOff x="3892129" y="1949760"/>
            <a:chExt cx="5105568" cy="2725662"/>
          </a:xfrm>
        </p:grpSpPr>
        <p:grpSp>
          <p:nvGrpSpPr>
            <p:cNvPr id="22" name="组合 21"/>
            <p:cNvGrpSpPr/>
            <p:nvPr/>
          </p:nvGrpSpPr>
          <p:grpSpPr>
            <a:xfrm>
              <a:off x="3892129" y="1949760"/>
              <a:ext cx="4407743" cy="553998"/>
              <a:chOff x="-2765213" y="2403971"/>
              <a:chExt cx="4407743" cy="553998"/>
            </a:xfrm>
          </p:grpSpPr>
          <p:sp>
            <p:nvSpPr>
              <p:cNvPr id="35" name="菱形 34"/>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r>
                  <a:rPr lang="en-US" altLang="zh-CN" sz="3000" b="1" dirty="0" err="1">
                    <a:solidFill>
                      <a:srgbClr val="C00000"/>
                    </a:solidFill>
                    <a:latin typeface="微软雅黑" panose="020B0503020204020204" pitchFamily="34" charset="-122"/>
                    <a:ea typeface="微软雅黑" panose="020B0503020204020204" pitchFamily="34" charset="-122"/>
                  </a:rPr>
                  <a:t>Starlink</a:t>
                </a:r>
                <a:r>
                  <a:rPr lang="zh-CN" altLang="en-US" sz="3000" b="1" dirty="0">
                    <a:solidFill>
                      <a:srgbClr val="C00000"/>
                    </a:solidFill>
                    <a:latin typeface="微软雅黑" panose="020B0503020204020204" pitchFamily="34" charset="-122"/>
                    <a:ea typeface="微软雅黑" panose="020B0503020204020204" pitchFamily="34" charset="-122"/>
                  </a:rPr>
                  <a:t>发展进展</a:t>
                </a:r>
              </a:p>
            </p:txBody>
          </p:sp>
        </p:grpSp>
        <p:grpSp>
          <p:nvGrpSpPr>
            <p:cNvPr id="23" name="组合 22"/>
            <p:cNvGrpSpPr/>
            <p:nvPr/>
          </p:nvGrpSpPr>
          <p:grpSpPr>
            <a:xfrm>
              <a:off x="3892129" y="2673648"/>
              <a:ext cx="4407743" cy="553998"/>
              <a:chOff x="-2765213" y="3047425"/>
              <a:chExt cx="4407743" cy="553998"/>
            </a:xfrm>
          </p:grpSpPr>
          <p:sp>
            <p:nvSpPr>
              <p:cNvPr id="33" name="菱形 32"/>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47425"/>
                <a:ext cx="3699933" cy="553998"/>
              </a:xfrm>
              <a:prstGeom prst="rect">
                <a:avLst/>
              </a:prstGeom>
              <a:noFill/>
            </p:spPr>
            <p:txBody>
              <a:bodyPr wrap="square" rtlCol="0">
                <a:spAutoFit/>
              </a:bodyPr>
              <a:lstStyle/>
              <a:p>
                <a:r>
                  <a:rPr lang="en-US" altLang="zh-CN" sz="3000" b="1" dirty="0" err="1">
                    <a:solidFill>
                      <a:schemeClr val="accent1">
                        <a:lumMod val="50000"/>
                      </a:schemeClr>
                    </a:solidFill>
                    <a:latin typeface="微软雅黑" panose="020B0503020204020204" pitchFamily="34" charset="-122"/>
                    <a:ea typeface="微软雅黑" panose="020B0503020204020204" pitchFamily="34" charset="-122"/>
                  </a:rPr>
                  <a:t>Starlink</a:t>
                </a: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参数指标</a:t>
                </a:r>
              </a:p>
            </p:txBody>
          </p:sp>
        </p:grpSp>
        <p:grpSp>
          <p:nvGrpSpPr>
            <p:cNvPr id="24" name="组合 23"/>
            <p:cNvGrpSpPr/>
            <p:nvPr/>
          </p:nvGrpSpPr>
          <p:grpSpPr>
            <a:xfrm>
              <a:off x="3892129" y="3397536"/>
              <a:ext cx="4407743" cy="553998"/>
              <a:chOff x="-2765213" y="3690879"/>
              <a:chExt cx="4407743" cy="553998"/>
            </a:xfrm>
          </p:grpSpPr>
          <p:sp>
            <p:nvSpPr>
              <p:cNvPr id="31" name="菱形 30"/>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面临问题与挑战</a:t>
                </a:r>
              </a:p>
            </p:txBody>
          </p:sp>
        </p:grpSp>
        <p:grpSp>
          <p:nvGrpSpPr>
            <p:cNvPr id="25" name="组合 24"/>
            <p:cNvGrpSpPr/>
            <p:nvPr/>
          </p:nvGrpSpPr>
          <p:grpSpPr>
            <a:xfrm>
              <a:off x="3892129" y="4121424"/>
              <a:ext cx="5105568" cy="553998"/>
              <a:chOff x="-2765213" y="4334333"/>
              <a:chExt cx="5105568" cy="553998"/>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4397758"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星地频谱共享与干扰规避</a:t>
                </a:r>
              </a:p>
            </p:txBody>
          </p:sp>
        </p:grpSp>
      </p:grpSp>
      <p:sp>
        <p:nvSpPr>
          <p:cNvPr id="40" name="灯片编号占位符 2">
            <a:extLst>
              <a:ext uri="{FF2B5EF4-FFF2-40B4-BE49-F238E27FC236}">
                <a16:creationId xmlns:a16="http://schemas.microsoft.com/office/drawing/2014/main" id="{888BAEE2-DF50-4FBA-A90C-B694535A33B8}"/>
              </a:ext>
            </a:extLst>
          </p:cNvPr>
          <p:cNvSpPr>
            <a:spLocks noGrp="1"/>
          </p:cNvSpPr>
          <p:nvPr>
            <p:ph type="sldNum" sz="quarter" idx="10"/>
          </p:nvPr>
        </p:nvSpPr>
        <p:spPr>
          <a:xfrm>
            <a:off x="9271000" y="6381750"/>
            <a:ext cx="2743200" cy="365125"/>
          </a:xfrm>
        </p:spPr>
        <p:txBody>
          <a:bodyPr/>
          <a:lstStyle/>
          <a:p>
            <a:fld id="{54B3F8C3-4D34-464E-BB5A-60724E4C6E9F}" type="slidenum">
              <a:rPr lang="zh-CN" altLang="en-US" smtClean="0"/>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24D1-119D-42BC-AABF-EA52BD42EE06}"/>
              </a:ext>
            </a:extLst>
          </p:cNvPr>
          <p:cNvSpPr>
            <a:spLocks noGrp="1"/>
          </p:cNvSpPr>
          <p:nvPr>
            <p:ph type="title"/>
          </p:nvPr>
        </p:nvSpPr>
        <p:spPr/>
        <p:txBody>
          <a:bodyPr>
            <a:normAutofit/>
          </a:bodyPr>
          <a:lstStyle/>
          <a:p>
            <a:r>
              <a:rPr lang="en-US" altLang="zh-CN" dirty="0"/>
              <a:t>1</a:t>
            </a:r>
            <a:r>
              <a:rPr lang="zh-CN" altLang="en-US" dirty="0"/>
              <a:t>、干扰规避</a:t>
            </a:r>
          </a:p>
        </p:txBody>
      </p:sp>
      <p:sp>
        <p:nvSpPr>
          <p:cNvPr id="3" name="灯片编号占位符 2">
            <a:extLst>
              <a:ext uri="{FF2B5EF4-FFF2-40B4-BE49-F238E27FC236}">
                <a16:creationId xmlns:a16="http://schemas.microsoft.com/office/drawing/2014/main" id="{74782E54-AC07-449E-958A-B5C218EFF1BF}"/>
              </a:ext>
            </a:extLst>
          </p:cNvPr>
          <p:cNvSpPr>
            <a:spLocks noGrp="1"/>
          </p:cNvSpPr>
          <p:nvPr>
            <p:ph type="sldNum" sz="quarter" idx="10"/>
          </p:nvPr>
        </p:nvSpPr>
        <p:spPr/>
        <p:txBody>
          <a:bodyPr/>
          <a:lstStyle/>
          <a:p>
            <a:fld id="{54B3F8C3-4D34-464E-BB5A-60724E4C6E9F}" type="slidenum">
              <a:rPr lang="zh-CN" altLang="en-US" sz="1400" smtClean="0"/>
              <a:t>20</a:t>
            </a:fld>
            <a:endParaRPr lang="zh-CN" altLang="en-US" sz="1400"/>
          </a:p>
        </p:txBody>
      </p:sp>
      <p:sp>
        <p:nvSpPr>
          <p:cNvPr id="4" name="文本框 3">
            <a:extLst>
              <a:ext uri="{FF2B5EF4-FFF2-40B4-BE49-F238E27FC236}">
                <a16:creationId xmlns:a16="http://schemas.microsoft.com/office/drawing/2014/main" id="{5DE82603-7B86-4287-AC53-61C531F06CB1}"/>
              </a:ext>
            </a:extLst>
          </p:cNvPr>
          <p:cNvSpPr txBox="1"/>
          <p:nvPr/>
        </p:nvSpPr>
        <p:spPr>
          <a:xfrm>
            <a:off x="451944" y="2013076"/>
            <a:ext cx="11562256" cy="707886"/>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2024</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月，</a:t>
            </a:r>
            <a:r>
              <a:rPr lang="en-US" altLang="zh-CN" sz="2000" b="1" dirty="0" err="1">
                <a:latin typeface="微软雅黑" panose="020B0503020204020204" pitchFamily="34" charset="-122"/>
                <a:ea typeface="微软雅黑" panose="020B0503020204020204" pitchFamily="34" charset="-122"/>
              </a:rPr>
              <a:t>Omnispace</a:t>
            </a:r>
            <a:r>
              <a:rPr lang="zh-CN" altLang="en-US" sz="2000" b="1" dirty="0">
                <a:latin typeface="微软雅黑" panose="020B0503020204020204" pitchFamily="34" charset="-122"/>
                <a:ea typeface="微软雅黑" panose="020B0503020204020204" pitchFamily="34" charset="-122"/>
              </a:rPr>
              <a:t>多次投诉 </a:t>
            </a:r>
            <a:r>
              <a:rPr lang="en-US" altLang="zh-CN" sz="2000" b="1" dirty="0" err="1">
                <a:latin typeface="微软雅黑" panose="020B0503020204020204" pitchFamily="34" charset="-122"/>
                <a:ea typeface="微软雅黑" panose="020B0503020204020204" pitchFamily="34" charset="-122"/>
              </a:rPr>
              <a:t>Starlink</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手机直连测试（</a:t>
            </a:r>
            <a:r>
              <a:rPr lang="en-US" altLang="zh-CN" sz="2000" b="1" dirty="0">
                <a:latin typeface="微软雅黑" panose="020B0503020204020204" pitchFamily="34" charset="-122"/>
                <a:ea typeface="微软雅黑" panose="020B0503020204020204" pitchFamily="34" charset="-122"/>
              </a:rPr>
              <a:t>1.9GHz</a:t>
            </a:r>
            <a:r>
              <a:rPr lang="zh-CN" altLang="en-US" sz="2000" b="1" dirty="0">
                <a:latin typeface="微软雅黑" panose="020B0503020204020204" pitchFamily="34" charset="-122"/>
                <a:ea typeface="微软雅黑" panose="020B0503020204020204" pitchFamily="34" charset="-122"/>
              </a:rPr>
              <a:t>）对其中轨卫星造成干扰，要求 </a:t>
            </a:r>
            <a:r>
              <a:rPr lang="en-US" altLang="zh-CN" sz="2000" b="1" dirty="0">
                <a:latin typeface="微软雅黑" panose="020B0503020204020204" pitchFamily="34" charset="-122"/>
                <a:ea typeface="微软雅黑" panose="020B0503020204020204" pitchFamily="34" charset="-122"/>
              </a:rPr>
              <a:t>FCC </a:t>
            </a:r>
            <a:r>
              <a:rPr lang="zh-CN" altLang="en-US" sz="2000" b="1" dirty="0">
                <a:latin typeface="微软雅黑" panose="020B0503020204020204" pitchFamily="34" charset="-122"/>
                <a:ea typeface="微软雅黑" panose="020B0503020204020204" pitchFamily="34" charset="-122"/>
              </a:rPr>
              <a:t>强制停止试验。</a:t>
            </a:r>
          </a:p>
        </p:txBody>
      </p:sp>
      <p:sp>
        <p:nvSpPr>
          <p:cNvPr id="11" name="文本框 10">
            <a:extLst>
              <a:ext uri="{FF2B5EF4-FFF2-40B4-BE49-F238E27FC236}">
                <a16:creationId xmlns:a16="http://schemas.microsoft.com/office/drawing/2014/main" id="{412698EE-3653-4784-9067-DF128C097739}"/>
              </a:ext>
            </a:extLst>
          </p:cNvPr>
          <p:cNvSpPr txBox="1"/>
          <p:nvPr/>
        </p:nvSpPr>
        <p:spPr>
          <a:xfrm>
            <a:off x="451944" y="2802517"/>
            <a:ext cx="11209969" cy="1323439"/>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000" b="1">
                <a:latin typeface="微软雅黑" panose="020B0503020204020204" pitchFamily="34" charset="-122"/>
                <a:ea typeface="微软雅黑" panose="020B0503020204020204" pitchFamily="34" charset="-122"/>
              </a:defRPr>
            </a:lvl1pPr>
          </a:lstStyle>
          <a:p>
            <a:r>
              <a:rPr lang="en-US" altLang="zh-CN" dirty="0"/>
              <a:t>2020</a:t>
            </a:r>
            <a:r>
              <a:rPr lang="zh-CN" altLang="en-US" dirty="0"/>
              <a:t>年，美国地面电信运营商组成了包括</a:t>
            </a:r>
            <a:r>
              <a:rPr lang="en-US" altLang="zh-CN" dirty="0"/>
              <a:t>Dish</a:t>
            </a:r>
            <a:r>
              <a:rPr lang="zh-CN" altLang="en-US" dirty="0"/>
              <a:t>、</a:t>
            </a:r>
            <a:r>
              <a:rPr lang="en-US" altLang="zh-CN" dirty="0"/>
              <a:t>MDS</a:t>
            </a:r>
            <a:r>
              <a:rPr lang="zh-CN" altLang="en-US" dirty="0"/>
              <a:t>、</a:t>
            </a:r>
            <a:r>
              <a:rPr lang="en-US" altLang="zh-CN" dirty="0" err="1"/>
              <a:t>RSAccess</a:t>
            </a:r>
            <a:r>
              <a:rPr lang="zh-CN" altLang="en-US" dirty="0"/>
              <a:t>的</a:t>
            </a:r>
            <a:r>
              <a:rPr lang="en-US" altLang="zh-CN" dirty="0"/>
              <a:t>MVDDS</a:t>
            </a:r>
            <a:r>
              <a:rPr lang="zh-CN" altLang="en-US" dirty="0"/>
              <a:t>联盟，他们认为在</a:t>
            </a:r>
            <a:r>
              <a:rPr lang="en-US" altLang="zh-CN" dirty="0"/>
              <a:t>12.2-12.7GHz</a:t>
            </a:r>
            <a:r>
              <a:rPr lang="zh-CN" altLang="en-US" dirty="0"/>
              <a:t>频段</a:t>
            </a:r>
            <a:r>
              <a:rPr lang="en-US" altLang="zh-CN" dirty="0"/>
              <a:t>NGSOFSS</a:t>
            </a:r>
            <a:r>
              <a:rPr lang="zh-CN" altLang="en-US" dirty="0"/>
              <a:t>业务可以与</a:t>
            </a:r>
            <a:r>
              <a:rPr lang="en-US" altLang="zh-CN" dirty="0"/>
              <a:t>5G</a:t>
            </a:r>
            <a:r>
              <a:rPr lang="zh-CN" altLang="en-US" dirty="0"/>
              <a:t>共存，争取</a:t>
            </a:r>
            <a:r>
              <a:rPr lang="en-US" altLang="zh-CN" dirty="0" err="1"/>
              <a:t>Starlink</a:t>
            </a:r>
            <a:r>
              <a:rPr lang="zh-CN" altLang="en-US" dirty="0"/>
              <a:t>已部署的</a:t>
            </a:r>
            <a:r>
              <a:rPr lang="en-US" altLang="zh-CN" dirty="0"/>
              <a:t>Ku</a:t>
            </a:r>
            <a:r>
              <a:rPr lang="zh-CN" altLang="en-US" dirty="0"/>
              <a:t>频段用于地面业务。</a:t>
            </a:r>
            <a:r>
              <a:rPr lang="en-US" altLang="zh-CN" dirty="0"/>
              <a:t>SpaceX</a:t>
            </a:r>
            <a:r>
              <a:rPr lang="zh-CN" altLang="en-US" dirty="0"/>
              <a:t>于</a:t>
            </a:r>
            <a:r>
              <a:rPr lang="en-US" altLang="zh-CN" dirty="0"/>
              <a:t>2022</a:t>
            </a:r>
            <a:r>
              <a:rPr lang="zh-CN" altLang="en-US" dirty="0"/>
              <a:t>年</a:t>
            </a:r>
            <a:r>
              <a:rPr lang="en-US" altLang="zh-CN" dirty="0"/>
              <a:t>6</a:t>
            </a:r>
            <a:r>
              <a:rPr lang="zh-CN" altLang="en-US" dirty="0"/>
              <a:t>月</a:t>
            </a:r>
            <a:r>
              <a:rPr lang="en-US" altLang="zh-CN" dirty="0"/>
              <a:t>21</a:t>
            </a:r>
            <a:r>
              <a:rPr lang="zh-CN" altLang="en-US" dirty="0"/>
              <a:t>日，提交了对</a:t>
            </a:r>
            <a:r>
              <a:rPr lang="en-US" altLang="zh-CN" dirty="0"/>
              <a:t>Dish</a:t>
            </a:r>
            <a:r>
              <a:rPr lang="zh-CN" altLang="en-US" dirty="0"/>
              <a:t>和</a:t>
            </a:r>
            <a:r>
              <a:rPr lang="en-US" altLang="zh-CN" dirty="0"/>
              <a:t>RS</a:t>
            </a:r>
            <a:r>
              <a:rPr lang="zh-CN" altLang="en-US" dirty="0"/>
              <a:t>研究结果的分析称，</a:t>
            </a:r>
            <a:r>
              <a:rPr lang="en-US" altLang="zh-CN" dirty="0" err="1"/>
              <a:t>Starlink</a:t>
            </a:r>
            <a:r>
              <a:rPr lang="zh-CN" altLang="en-US" dirty="0"/>
              <a:t>用户会受到干扰，这种干扰会导致星链用户服务中断。</a:t>
            </a:r>
          </a:p>
        </p:txBody>
      </p:sp>
      <p:sp>
        <p:nvSpPr>
          <p:cNvPr id="12" name="文本框 11">
            <a:extLst>
              <a:ext uri="{FF2B5EF4-FFF2-40B4-BE49-F238E27FC236}">
                <a16:creationId xmlns:a16="http://schemas.microsoft.com/office/drawing/2014/main" id="{86474BBB-4A99-47CF-926D-CB8D506C58C1}"/>
              </a:ext>
            </a:extLst>
          </p:cNvPr>
          <p:cNvSpPr txBox="1"/>
          <p:nvPr/>
        </p:nvSpPr>
        <p:spPr>
          <a:xfrm>
            <a:off x="451944" y="4196358"/>
            <a:ext cx="11399520" cy="707886"/>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000" b="1">
                <a:latin typeface="微软雅黑" panose="020B0503020204020204" pitchFamily="34" charset="-122"/>
                <a:ea typeface="微软雅黑" panose="020B0503020204020204" pitchFamily="34" charset="-122"/>
              </a:defRPr>
            </a:lvl1pPr>
          </a:lstStyle>
          <a:p>
            <a:r>
              <a:rPr lang="en-US" altLang="zh-CN" dirty="0"/>
              <a:t>SpaceX</a:t>
            </a:r>
            <a:r>
              <a:rPr lang="zh-CN" altLang="en-US" dirty="0"/>
              <a:t>除了</a:t>
            </a:r>
            <a:r>
              <a:rPr lang="en-US" altLang="zh-CN" dirty="0"/>
              <a:t>1.9GHz</a:t>
            </a:r>
            <a:r>
              <a:rPr lang="zh-CN" altLang="en-US" dirty="0"/>
              <a:t>的使用，也在申请其它地面通信频段共享的机制，以及</a:t>
            </a:r>
            <a:r>
              <a:rPr lang="en-US" altLang="zh-CN" dirty="0"/>
              <a:t>N255</a:t>
            </a:r>
            <a:r>
              <a:rPr lang="zh-CN" altLang="en-US" dirty="0"/>
              <a:t>和</a:t>
            </a:r>
            <a:r>
              <a:rPr lang="en-US" altLang="zh-CN" dirty="0"/>
              <a:t>N256</a:t>
            </a:r>
            <a:r>
              <a:rPr lang="zh-CN" altLang="en-US" dirty="0"/>
              <a:t>以及</a:t>
            </a:r>
            <a:r>
              <a:rPr lang="en-US" altLang="zh-CN" dirty="0"/>
              <a:t>N53</a:t>
            </a:r>
            <a:r>
              <a:rPr lang="zh-CN" altLang="en-US" dirty="0"/>
              <a:t>频段（</a:t>
            </a:r>
            <a:r>
              <a:rPr lang="en-US" altLang="zh-CN" dirty="0" err="1"/>
              <a:t>Globalstar</a:t>
            </a:r>
            <a:r>
              <a:rPr lang="zh-CN" altLang="en-US" dirty="0"/>
              <a:t>）的共享，以用于</a:t>
            </a:r>
            <a:r>
              <a:rPr lang="en-US" altLang="zh-CN" dirty="0"/>
              <a:t>MSS</a:t>
            </a:r>
            <a:r>
              <a:rPr lang="zh-CN" altLang="en-US" dirty="0"/>
              <a:t>业务。</a:t>
            </a:r>
          </a:p>
        </p:txBody>
      </p:sp>
      <p:sp>
        <p:nvSpPr>
          <p:cNvPr id="13" name="文本框 12">
            <a:extLst>
              <a:ext uri="{FF2B5EF4-FFF2-40B4-BE49-F238E27FC236}">
                <a16:creationId xmlns:a16="http://schemas.microsoft.com/office/drawing/2014/main" id="{AB001D14-693C-463C-9442-FDF2868C6116}"/>
              </a:ext>
            </a:extLst>
          </p:cNvPr>
          <p:cNvSpPr txBox="1"/>
          <p:nvPr/>
        </p:nvSpPr>
        <p:spPr>
          <a:xfrm>
            <a:off x="451944" y="1189345"/>
            <a:ext cx="11399520" cy="707886"/>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000" b="1">
                <a:latin typeface="微软雅黑" panose="020B0503020204020204" pitchFamily="34" charset="-122"/>
                <a:ea typeface="微软雅黑" panose="020B0503020204020204" pitchFamily="34" charset="-122"/>
              </a:defRPr>
            </a:lvl1pPr>
          </a:lstStyle>
          <a:p>
            <a:r>
              <a:rPr lang="en-US" altLang="zh-CN" dirty="0"/>
              <a:t>FCC </a:t>
            </a:r>
            <a:r>
              <a:rPr lang="zh-CN" altLang="en-US" dirty="0"/>
              <a:t>在 </a:t>
            </a:r>
            <a:r>
              <a:rPr lang="en-US" altLang="zh-CN" dirty="0"/>
              <a:t>2024 </a:t>
            </a:r>
            <a:r>
              <a:rPr lang="zh-CN" altLang="en-US" dirty="0"/>
              <a:t>年 </a:t>
            </a:r>
            <a:r>
              <a:rPr lang="en-US" altLang="zh-CN" dirty="0"/>
              <a:t>11 </a:t>
            </a:r>
            <a:r>
              <a:rPr lang="zh-CN" altLang="en-US" dirty="0"/>
              <a:t>月批准 </a:t>
            </a:r>
            <a:r>
              <a:rPr lang="en-US" altLang="zh-CN" dirty="0" err="1"/>
              <a:t>Starlink</a:t>
            </a:r>
            <a:r>
              <a:rPr lang="en-US" altLang="zh-CN" dirty="0"/>
              <a:t> </a:t>
            </a:r>
            <a:r>
              <a:rPr lang="zh-CN" altLang="en-US" dirty="0"/>
              <a:t>与 </a:t>
            </a:r>
            <a:r>
              <a:rPr lang="en-US" altLang="zh-CN" dirty="0"/>
              <a:t>T-Mobile </a:t>
            </a:r>
            <a:r>
              <a:rPr lang="zh-CN" altLang="en-US" dirty="0"/>
              <a:t>合作的 </a:t>
            </a:r>
            <a:r>
              <a:rPr lang="en-US" altLang="zh-CN" dirty="0"/>
              <a:t>DTC </a:t>
            </a:r>
            <a:r>
              <a:rPr lang="zh-CN" altLang="en-US" dirty="0"/>
              <a:t>服务，但仅限用于地面网络盲区，避免干扰其他服务。</a:t>
            </a:r>
          </a:p>
        </p:txBody>
      </p:sp>
      <p:sp>
        <p:nvSpPr>
          <p:cNvPr id="16" name="文本框 15">
            <a:extLst>
              <a:ext uri="{FF2B5EF4-FFF2-40B4-BE49-F238E27FC236}">
                <a16:creationId xmlns:a16="http://schemas.microsoft.com/office/drawing/2014/main" id="{BE231CA8-D98D-4B2D-8029-023117E7F778}"/>
              </a:ext>
            </a:extLst>
          </p:cNvPr>
          <p:cNvSpPr txBox="1"/>
          <p:nvPr/>
        </p:nvSpPr>
        <p:spPr>
          <a:xfrm>
            <a:off x="451945" y="4955576"/>
            <a:ext cx="11399520" cy="707886"/>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000" b="1">
                <a:latin typeface="微软雅黑" panose="020B0503020204020204" pitchFamily="34" charset="-122"/>
                <a:ea typeface="微软雅黑" panose="020B0503020204020204" pitchFamily="34" charset="-122"/>
              </a:defRPr>
            </a:lvl1pPr>
          </a:lstStyle>
          <a:p>
            <a:r>
              <a:rPr lang="en-US" altLang="zh-CN" dirty="0"/>
              <a:t>SpaceX</a:t>
            </a:r>
            <a:r>
              <a:rPr lang="zh-CN" altLang="en-US" dirty="0"/>
              <a:t>要求豁免等效功率通量密度（</a:t>
            </a:r>
            <a:r>
              <a:rPr lang="en-US" altLang="zh-CN" dirty="0"/>
              <a:t>EPFD</a:t>
            </a:r>
            <a:r>
              <a:rPr lang="zh-CN" altLang="en-US" dirty="0"/>
              <a:t>）限制以提高容量和降低延迟（低轨保护高轨约束），</a:t>
            </a:r>
            <a:r>
              <a:rPr lang="en-US" altLang="zh-CN" dirty="0"/>
              <a:t>FCC</a:t>
            </a:r>
            <a:r>
              <a:rPr lang="zh-CN" altLang="en-US" dirty="0"/>
              <a:t>于</a:t>
            </a:r>
            <a:r>
              <a:rPr lang="en-US" altLang="zh-CN" dirty="0"/>
              <a:t>2025</a:t>
            </a:r>
            <a:r>
              <a:rPr lang="zh-CN" altLang="en-US" dirty="0"/>
              <a:t>年</a:t>
            </a:r>
            <a:r>
              <a:rPr lang="en-US" altLang="zh-CN" dirty="0"/>
              <a:t>4</a:t>
            </a:r>
            <a:r>
              <a:rPr lang="zh-CN" altLang="en-US" dirty="0"/>
              <a:t>月</a:t>
            </a:r>
            <a:r>
              <a:rPr lang="en-US" altLang="zh-CN" dirty="0"/>
              <a:t>28</a:t>
            </a:r>
            <a:r>
              <a:rPr lang="zh-CN" altLang="en-US" dirty="0"/>
              <a:t>日一致投票决定重新审查其卫星频谱共享规则。</a:t>
            </a:r>
          </a:p>
        </p:txBody>
      </p:sp>
    </p:spTree>
    <p:extLst>
      <p:ext uri="{BB962C8B-B14F-4D97-AF65-F5344CB8AC3E}">
        <p14:creationId xmlns:p14="http://schemas.microsoft.com/office/powerpoint/2010/main" val="2929921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en-US" altLang="zh-CN" dirty="0">
                <a:solidFill>
                  <a:srgbClr val="203864"/>
                </a:solidFill>
              </a:rPr>
              <a:t>2</a:t>
            </a:r>
            <a:r>
              <a:rPr lang="zh-CN" altLang="en-US" dirty="0">
                <a:solidFill>
                  <a:srgbClr val="203864"/>
                </a:solidFill>
              </a:rPr>
              <a:t>、星间切换</a:t>
            </a:r>
          </a:p>
        </p:txBody>
      </p:sp>
      <p:sp>
        <p:nvSpPr>
          <p:cNvPr id="2" name="矩形 1">
            <a:extLst>
              <a:ext uri="{FF2B5EF4-FFF2-40B4-BE49-F238E27FC236}">
                <a16:creationId xmlns:a16="http://schemas.microsoft.com/office/drawing/2014/main" id="{AEFA57B7-DD46-4164-8BC5-FC253E0856D9}"/>
              </a:ext>
            </a:extLst>
          </p:cNvPr>
          <p:cNvSpPr/>
          <p:nvPr/>
        </p:nvSpPr>
        <p:spPr>
          <a:xfrm>
            <a:off x="371566" y="1598365"/>
            <a:ext cx="11664406" cy="369332"/>
          </a:xfrm>
          <a:prstGeom prst="rect">
            <a:avLst/>
          </a:prstGeom>
        </p:spPr>
        <p:txBody>
          <a:bodyPr wrap="square">
            <a:spAutoFit/>
          </a:bodyPr>
          <a:lstStyle/>
          <a:p>
            <a:r>
              <a:rPr lang="en-US" altLang="zh-CN" dirty="0" err="1">
                <a:solidFill>
                  <a:srgbClr val="000000"/>
                </a:solidFill>
                <a:latin typeface="微软雅黑" panose="020B0503020204020204" pitchFamily="34" charset="-122"/>
                <a:ea typeface="微软雅黑" panose="020B0503020204020204" pitchFamily="34" charset="-122"/>
              </a:rPr>
              <a:t>Starlink</a:t>
            </a:r>
            <a:r>
              <a:rPr lang="zh-CN" altLang="en-US" dirty="0">
                <a:solidFill>
                  <a:srgbClr val="000000"/>
                </a:solidFill>
                <a:latin typeface="微软雅黑" panose="020B0503020204020204" pitchFamily="34" charset="-122"/>
                <a:ea typeface="微软雅黑" panose="020B0503020204020204" pitchFamily="34" charset="-122"/>
              </a:rPr>
              <a:t>可能</a:t>
            </a:r>
            <a:r>
              <a:rPr lang="en-US" altLang="zh-CN" dirty="0">
                <a:solidFill>
                  <a:srgbClr val="000000"/>
                </a:solidFill>
                <a:latin typeface="微软雅黑" panose="020B0503020204020204" pitchFamily="34" charset="-122"/>
                <a:ea typeface="微软雅黑" panose="020B0503020204020204" pitchFamily="34" charset="-122"/>
              </a:rPr>
              <a:t>15</a:t>
            </a:r>
            <a:r>
              <a:rPr lang="zh-CN" altLang="en-US" dirty="0">
                <a:solidFill>
                  <a:srgbClr val="000000"/>
                </a:solidFill>
                <a:latin typeface="微软雅黑" panose="020B0503020204020204" pitchFamily="34" charset="-122"/>
                <a:ea typeface="微软雅黑" panose="020B0503020204020204" pitchFamily="34" charset="-122"/>
              </a:rPr>
              <a:t>秒执行一次星间切换。切换太频繁，信令开销过大；切换时间间隔太长，信道质量变差</a:t>
            </a:r>
            <a:endParaRPr lang="zh-CN" altLang="en-US" dirty="0">
              <a:latin typeface="微软雅黑" panose="020B0503020204020204" pitchFamily="34" charset="-122"/>
              <a:ea typeface="微软雅黑" panose="020B0503020204020204" pitchFamily="34" charset="-122"/>
            </a:endParaRPr>
          </a:p>
        </p:txBody>
      </p:sp>
      <p:sp>
        <p:nvSpPr>
          <p:cNvPr id="7" name="灯片编号占位符 2">
            <a:extLst>
              <a:ext uri="{FF2B5EF4-FFF2-40B4-BE49-F238E27FC236}">
                <a16:creationId xmlns:a16="http://schemas.microsoft.com/office/drawing/2014/main" id="{3F7AA33D-3314-4B0C-9A9E-5526297A40F1}"/>
              </a:ext>
            </a:extLst>
          </p:cNvPr>
          <p:cNvSpPr>
            <a:spLocks noGrp="1"/>
          </p:cNvSpPr>
          <p:nvPr>
            <p:ph type="sldNum" sz="quarter" idx="10"/>
          </p:nvPr>
        </p:nvSpPr>
        <p:spPr>
          <a:xfrm>
            <a:off x="9271000" y="6381750"/>
            <a:ext cx="2743200" cy="365125"/>
          </a:xfrm>
        </p:spPr>
        <p:txBody>
          <a:bodyPr/>
          <a:lstStyle/>
          <a:p>
            <a:fld id="{54B3F8C3-4D34-464E-BB5A-60724E4C6E9F}" type="slidenum">
              <a:rPr lang="zh-CN" altLang="en-US" smtClean="0"/>
              <a:t>21</a:t>
            </a:fld>
            <a:endParaRPr lang="zh-CN" altLang="en-US"/>
          </a:p>
        </p:txBody>
      </p:sp>
      <p:sp>
        <p:nvSpPr>
          <p:cNvPr id="3" name="矩形 2">
            <a:extLst>
              <a:ext uri="{FF2B5EF4-FFF2-40B4-BE49-F238E27FC236}">
                <a16:creationId xmlns:a16="http://schemas.microsoft.com/office/drawing/2014/main" id="{76D7D83E-5C82-4818-9ACC-0C76B0C64814}"/>
              </a:ext>
            </a:extLst>
          </p:cNvPr>
          <p:cNvSpPr/>
          <p:nvPr/>
        </p:nvSpPr>
        <p:spPr>
          <a:xfrm>
            <a:off x="349794" y="1114928"/>
            <a:ext cx="11664406" cy="461665"/>
          </a:xfrm>
          <a:prstGeom prst="rect">
            <a:avLst/>
          </a:prstGeom>
        </p:spPr>
        <p:txBody>
          <a:bodyPr wrap="square">
            <a:spAutoFit/>
          </a:bodyPr>
          <a:lstStyle/>
          <a:p>
            <a:r>
              <a:rPr lang="zh-CN" altLang="en-US" sz="2400" b="1" dirty="0">
                <a:solidFill>
                  <a:srgbClr val="000000"/>
                </a:solidFill>
                <a:latin typeface="微软雅黑" panose="020B0503020204020204" pitchFamily="34" charset="-122"/>
                <a:ea typeface="微软雅黑" panose="020B0503020204020204" pitchFamily="34" charset="-122"/>
              </a:rPr>
              <a:t>由于卫星快速运动和小区业务的空时分布不均，用户需在卫星间频繁切换。</a:t>
            </a:r>
          </a:p>
        </p:txBody>
      </p:sp>
      <p:sp>
        <p:nvSpPr>
          <p:cNvPr id="5" name="矩形 4">
            <a:extLst>
              <a:ext uri="{FF2B5EF4-FFF2-40B4-BE49-F238E27FC236}">
                <a16:creationId xmlns:a16="http://schemas.microsoft.com/office/drawing/2014/main" id="{B8545E05-98ED-4189-A4DA-79D7B71FC24A}"/>
              </a:ext>
            </a:extLst>
          </p:cNvPr>
          <p:cNvSpPr/>
          <p:nvPr/>
        </p:nvSpPr>
        <p:spPr>
          <a:xfrm>
            <a:off x="349794" y="2447814"/>
            <a:ext cx="2524036" cy="696588"/>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按切换触发条件</a:t>
            </a:r>
          </a:p>
        </p:txBody>
      </p:sp>
      <p:sp>
        <p:nvSpPr>
          <p:cNvPr id="8" name="矩形 7">
            <a:extLst>
              <a:ext uri="{FF2B5EF4-FFF2-40B4-BE49-F238E27FC236}">
                <a16:creationId xmlns:a16="http://schemas.microsoft.com/office/drawing/2014/main" id="{2E95A383-856D-429C-8527-D4E19206CAD6}"/>
              </a:ext>
            </a:extLst>
          </p:cNvPr>
          <p:cNvSpPr/>
          <p:nvPr/>
        </p:nvSpPr>
        <p:spPr>
          <a:xfrm>
            <a:off x="547178" y="3356094"/>
            <a:ext cx="2100943"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信号强度</a:t>
            </a:r>
          </a:p>
        </p:txBody>
      </p:sp>
      <p:sp>
        <p:nvSpPr>
          <p:cNvPr id="9" name="矩形 8">
            <a:extLst>
              <a:ext uri="{FF2B5EF4-FFF2-40B4-BE49-F238E27FC236}">
                <a16:creationId xmlns:a16="http://schemas.microsoft.com/office/drawing/2014/main" id="{2A81D15F-DC50-4483-B7B3-F6804965B27E}"/>
              </a:ext>
            </a:extLst>
          </p:cNvPr>
          <p:cNvSpPr/>
          <p:nvPr/>
        </p:nvSpPr>
        <p:spPr>
          <a:xfrm>
            <a:off x="547178" y="4139244"/>
            <a:ext cx="2100943"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信号质量</a:t>
            </a:r>
          </a:p>
        </p:txBody>
      </p:sp>
      <p:sp>
        <p:nvSpPr>
          <p:cNvPr id="10" name="矩形 9">
            <a:extLst>
              <a:ext uri="{FF2B5EF4-FFF2-40B4-BE49-F238E27FC236}">
                <a16:creationId xmlns:a16="http://schemas.microsoft.com/office/drawing/2014/main" id="{B8FBF404-C840-46C9-8781-904B32E9428B}"/>
              </a:ext>
            </a:extLst>
          </p:cNvPr>
          <p:cNvSpPr/>
          <p:nvPr/>
        </p:nvSpPr>
        <p:spPr>
          <a:xfrm>
            <a:off x="547178" y="4922394"/>
            <a:ext cx="2100943"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网络负载</a:t>
            </a:r>
          </a:p>
        </p:txBody>
      </p:sp>
      <p:sp>
        <p:nvSpPr>
          <p:cNvPr id="11" name="矩形 10">
            <a:extLst>
              <a:ext uri="{FF2B5EF4-FFF2-40B4-BE49-F238E27FC236}">
                <a16:creationId xmlns:a16="http://schemas.microsoft.com/office/drawing/2014/main" id="{8695CB13-6B9C-414C-B177-1B88AEEA511B}"/>
              </a:ext>
            </a:extLst>
          </p:cNvPr>
          <p:cNvSpPr/>
          <p:nvPr/>
        </p:nvSpPr>
        <p:spPr>
          <a:xfrm>
            <a:off x="547178" y="5705543"/>
            <a:ext cx="2100943"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移动预测</a:t>
            </a:r>
          </a:p>
        </p:txBody>
      </p:sp>
      <p:sp>
        <p:nvSpPr>
          <p:cNvPr id="6" name="矩形 5">
            <a:extLst>
              <a:ext uri="{FF2B5EF4-FFF2-40B4-BE49-F238E27FC236}">
                <a16:creationId xmlns:a16="http://schemas.microsoft.com/office/drawing/2014/main" id="{D4F132C4-A568-4FFF-A0BF-AACDA7710635}"/>
              </a:ext>
            </a:extLst>
          </p:cNvPr>
          <p:cNvSpPr/>
          <p:nvPr/>
        </p:nvSpPr>
        <p:spPr>
          <a:xfrm>
            <a:off x="3343365" y="2447814"/>
            <a:ext cx="2524036" cy="696585"/>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按切换决策主体</a:t>
            </a:r>
          </a:p>
        </p:txBody>
      </p:sp>
      <p:sp>
        <p:nvSpPr>
          <p:cNvPr id="14" name="矩形 13">
            <a:extLst>
              <a:ext uri="{FF2B5EF4-FFF2-40B4-BE49-F238E27FC236}">
                <a16:creationId xmlns:a16="http://schemas.microsoft.com/office/drawing/2014/main" id="{6AAEFB8D-1CFE-416B-BF20-48B696A98550}"/>
              </a:ext>
            </a:extLst>
          </p:cNvPr>
          <p:cNvSpPr/>
          <p:nvPr/>
        </p:nvSpPr>
        <p:spPr>
          <a:xfrm>
            <a:off x="3505203" y="3356094"/>
            <a:ext cx="2100943"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终端控制</a:t>
            </a:r>
          </a:p>
        </p:txBody>
      </p:sp>
      <p:sp>
        <p:nvSpPr>
          <p:cNvPr id="15" name="矩形 14">
            <a:extLst>
              <a:ext uri="{FF2B5EF4-FFF2-40B4-BE49-F238E27FC236}">
                <a16:creationId xmlns:a16="http://schemas.microsoft.com/office/drawing/2014/main" id="{FAD415AD-AD81-4916-AAC2-F5DC011DF5E1}"/>
              </a:ext>
            </a:extLst>
          </p:cNvPr>
          <p:cNvSpPr/>
          <p:nvPr/>
        </p:nvSpPr>
        <p:spPr>
          <a:xfrm>
            <a:off x="3505203" y="4138743"/>
            <a:ext cx="2100943"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网络控制</a:t>
            </a:r>
          </a:p>
        </p:txBody>
      </p:sp>
      <p:sp>
        <p:nvSpPr>
          <p:cNvPr id="16" name="矩形 15">
            <a:extLst>
              <a:ext uri="{FF2B5EF4-FFF2-40B4-BE49-F238E27FC236}">
                <a16:creationId xmlns:a16="http://schemas.microsoft.com/office/drawing/2014/main" id="{85E34555-5FEF-489F-BBE0-19FD94DA3A9A}"/>
              </a:ext>
            </a:extLst>
          </p:cNvPr>
          <p:cNvSpPr/>
          <p:nvPr/>
        </p:nvSpPr>
        <p:spPr>
          <a:xfrm>
            <a:off x="3505203" y="4921391"/>
            <a:ext cx="2100943"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混合控制</a:t>
            </a:r>
          </a:p>
        </p:txBody>
      </p:sp>
      <p:sp>
        <p:nvSpPr>
          <p:cNvPr id="17" name="矩形 16">
            <a:extLst>
              <a:ext uri="{FF2B5EF4-FFF2-40B4-BE49-F238E27FC236}">
                <a16:creationId xmlns:a16="http://schemas.microsoft.com/office/drawing/2014/main" id="{B2031789-E8CF-40DA-A180-7AA722CCCFAE}"/>
              </a:ext>
            </a:extLst>
          </p:cNvPr>
          <p:cNvSpPr/>
          <p:nvPr/>
        </p:nvSpPr>
        <p:spPr>
          <a:xfrm>
            <a:off x="6336936" y="2447814"/>
            <a:ext cx="2524036" cy="696585"/>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b="1" dirty="0">
                <a:solidFill>
                  <a:schemeClr val="tx1"/>
                </a:solidFill>
                <a:latin typeface="微软雅黑" panose="020B0503020204020204" pitchFamily="34" charset="-122"/>
                <a:ea typeface="微软雅黑" panose="020B0503020204020204" pitchFamily="34" charset="-122"/>
              </a:rPr>
              <a:t>按切换时链路状态</a:t>
            </a:r>
          </a:p>
        </p:txBody>
      </p:sp>
      <p:sp>
        <p:nvSpPr>
          <p:cNvPr id="18" name="矩形 17">
            <a:extLst>
              <a:ext uri="{FF2B5EF4-FFF2-40B4-BE49-F238E27FC236}">
                <a16:creationId xmlns:a16="http://schemas.microsoft.com/office/drawing/2014/main" id="{5F664040-B3F9-47FC-9D92-745375805C17}"/>
              </a:ext>
            </a:extLst>
          </p:cNvPr>
          <p:cNvSpPr/>
          <p:nvPr/>
        </p:nvSpPr>
        <p:spPr>
          <a:xfrm>
            <a:off x="6542310" y="3358803"/>
            <a:ext cx="2079169"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硬切换</a:t>
            </a:r>
          </a:p>
        </p:txBody>
      </p:sp>
      <p:sp>
        <p:nvSpPr>
          <p:cNvPr id="19" name="矩形 18">
            <a:extLst>
              <a:ext uri="{FF2B5EF4-FFF2-40B4-BE49-F238E27FC236}">
                <a16:creationId xmlns:a16="http://schemas.microsoft.com/office/drawing/2014/main" id="{4E84FEBC-8428-41E7-AA3D-7048648E5BD8}"/>
              </a:ext>
            </a:extLst>
          </p:cNvPr>
          <p:cNvSpPr/>
          <p:nvPr/>
        </p:nvSpPr>
        <p:spPr>
          <a:xfrm>
            <a:off x="6542309" y="4118809"/>
            <a:ext cx="2079169"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软切换</a:t>
            </a:r>
          </a:p>
        </p:txBody>
      </p:sp>
      <p:sp>
        <p:nvSpPr>
          <p:cNvPr id="20" name="矩形 19">
            <a:extLst>
              <a:ext uri="{FF2B5EF4-FFF2-40B4-BE49-F238E27FC236}">
                <a16:creationId xmlns:a16="http://schemas.microsoft.com/office/drawing/2014/main" id="{2136D826-58EC-42A6-9A64-D43CE4E644FC}"/>
              </a:ext>
            </a:extLst>
          </p:cNvPr>
          <p:cNvSpPr/>
          <p:nvPr/>
        </p:nvSpPr>
        <p:spPr>
          <a:xfrm>
            <a:off x="9330506" y="2447814"/>
            <a:ext cx="2524036" cy="696588"/>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按切换优化目标</a:t>
            </a:r>
          </a:p>
        </p:txBody>
      </p:sp>
      <p:sp>
        <p:nvSpPr>
          <p:cNvPr id="21" name="矩形 20">
            <a:extLst>
              <a:ext uri="{FF2B5EF4-FFF2-40B4-BE49-F238E27FC236}">
                <a16:creationId xmlns:a16="http://schemas.microsoft.com/office/drawing/2014/main" id="{AA0D84F4-E80C-4528-A879-1C67028C444F}"/>
              </a:ext>
            </a:extLst>
          </p:cNvPr>
          <p:cNvSpPr/>
          <p:nvPr/>
        </p:nvSpPr>
        <p:spPr>
          <a:xfrm>
            <a:off x="9557641" y="3356094"/>
            <a:ext cx="2079169"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切换延迟</a:t>
            </a:r>
          </a:p>
        </p:txBody>
      </p:sp>
      <p:sp>
        <p:nvSpPr>
          <p:cNvPr id="22" name="矩形 21">
            <a:extLst>
              <a:ext uri="{FF2B5EF4-FFF2-40B4-BE49-F238E27FC236}">
                <a16:creationId xmlns:a16="http://schemas.microsoft.com/office/drawing/2014/main" id="{A35902CD-D1BD-4093-9464-85FD80EEE631}"/>
              </a:ext>
            </a:extLst>
          </p:cNvPr>
          <p:cNvSpPr/>
          <p:nvPr/>
        </p:nvSpPr>
        <p:spPr>
          <a:xfrm>
            <a:off x="9557641" y="4139526"/>
            <a:ext cx="2079169"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切换成功率</a:t>
            </a:r>
          </a:p>
        </p:txBody>
      </p:sp>
      <p:sp>
        <p:nvSpPr>
          <p:cNvPr id="23" name="矩形 22">
            <a:extLst>
              <a:ext uri="{FF2B5EF4-FFF2-40B4-BE49-F238E27FC236}">
                <a16:creationId xmlns:a16="http://schemas.microsoft.com/office/drawing/2014/main" id="{5A186572-BDC1-471E-B420-4C114208B128}"/>
              </a:ext>
            </a:extLst>
          </p:cNvPr>
          <p:cNvSpPr/>
          <p:nvPr/>
        </p:nvSpPr>
        <p:spPr>
          <a:xfrm>
            <a:off x="9557641" y="4921391"/>
            <a:ext cx="2079169" cy="51162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信令开销</a:t>
            </a:r>
          </a:p>
        </p:txBody>
      </p:sp>
    </p:spTree>
    <p:extLst>
      <p:ext uri="{BB962C8B-B14F-4D97-AF65-F5344CB8AC3E}">
        <p14:creationId xmlns:p14="http://schemas.microsoft.com/office/powerpoint/2010/main" val="3423690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9611886" cy="730249"/>
          </a:xfrm>
        </p:spPr>
        <p:txBody>
          <a:bodyPr>
            <a:normAutofit/>
          </a:bodyPr>
          <a:lstStyle/>
          <a:p>
            <a:r>
              <a:rPr lang="en-US" altLang="zh-CN" dirty="0">
                <a:solidFill>
                  <a:srgbClr val="203864"/>
                </a:solidFill>
              </a:rPr>
              <a:t>3</a:t>
            </a:r>
            <a:r>
              <a:rPr lang="zh-CN" altLang="en-US" dirty="0">
                <a:solidFill>
                  <a:srgbClr val="203864"/>
                </a:solidFill>
              </a:rPr>
              <a:t>、波束投影形变</a:t>
            </a:r>
          </a:p>
        </p:txBody>
      </p:sp>
      <p:pic>
        <p:nvPicPr>
          <p:cNvPr id="2" name="图片 1">
            <a:extLst>
              <a:ext uri="{FF2B5EF4-FFF2-40B4-BE49-F238E27FC236}">
                <a16:creationId xmlns:a16="http://schemas.microsoft.com/office/drawing/2014/main" id="{4CA6DBE2-4AD6-41B4-B83C-F20F014D984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5765" t="7624" r="2148" b="2312"/>
          <a:stretch/>
        </p:blipFill>
        <p:spPr>
          <a:xfrm>
            <a:off x="1853277" y="2422524"/>
            <a:ext cx="5096279" cy="3129127"/>
          </a:xfrm>
          <a:prstGeom prst="rect">
            <a:avLst/>
          </a:prstGeom>
        </p:spPr>
      </p:pic>
      <p:sp>
        <p:nvSpPr>
          <p:cNvPr id="5" name="文本框 4">
            <a:extLst>
              <a:ext uri="{FF2B5EF4-FFF2-40B4-BE49-F238E27FC236}">
                <a16:creationId xmlns:a16="http://schemas.microsoft.com/office/drawing/2014/main" id="{8CE38047-C01D-463D-9179-37A45800C666}"/>
              </a:ext>
            </a:extLst>
          </p:cNvPr>
          <p:cNvSpPr txBox="1"/>
          <p:nvPr/>
        </p:nvSpPr>
        <p:spPr>
          <a:xfrm>
            <a:off x="275270" y="1077822"/>
            <a:ext cx="11674991" cy="1200329"/>
          </a:xfrm>
          <a:prstGeom prst="rect">
            <a:avLst/>
          </a:prstGeom>
          <a:noFill/>
        </p:spPr>
        <p:txBody>
          <a:bodyPr wrap="squar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r>
              <a:rPr lang="zh-CN" altLang="en-US" sz="2400" dirty="0"/>
              <a:t>受卫星较高的轨道高度和地球曲率影响，随着波束指向远离星下点，波束的</a:t>
            </a:r>
            <a:r>
              <a:rPr lang="en-US" altLang="zh-CN" sz="2400" dirty="0"/>
              <a:t>3dB</a:t>
            </a:r>
            <a:r>
              <a:rPr lang="zh-CN" altLang="en-US" sz="2400" dirty="0"/>
              <a:t>区域在地球表面的投影将发生形变。可能导致卫星切换效率降低、频谱资源浪费与干扰风险等。</a:t>
            </a:r>
            <a:endParaRPr lang="zh-CN" altLang="en-US" dirty="0"/>
          </a:p>
        </p:txBody>
      </p:sp>
      <p:sp>
        <p:nvSpPr>
          <p:cNvPr id="6" name="灯片编号占位符 2">
            <a:extLst>
              <a:ext uri="{FF2B5EF4-FFF2-40B4-BE49-F238E27FC236}">
                <a16:creationId xmlns:a16="http://schemas.microsoft.com/office/drawing/2014/main" id="{0F0F0BDF-6ABE-4983-9960-7761FAA595FC}"/>
              </a:ext>
            </a:extLst>
          </p:cNvPr>
          <p:cNvSpPr>
            <a:spLocks noGrp="1"/>
          </p:cNvSpPr>
          <p:nvPr>
            <p:ph type="sldNum" sz="quarter" idx="10"/>
          </p:nvPr>
        </p:nvSpPr>
        <p:spPr>
          <a:xfrm>
            <a:off x="9271000" y="6381750"/>
            <a:ext cx="2743200" cy="365125"/>
          </a:xfrm>
        </p:spPr>
        <p:txBody>
          <a:bodyPr/>
          <a:lstStyle/>
          <a:p>
            <a:fld id="{54B3F8C3-4D34-464E-BB5A-60724E4C6E9F}" type="slidenum">
              <a:rPr lang="zh-CN" altLang="en-US" smtClean="0"/>
              <a:t>22</a:t>
            </a:fld>
            <a:endParaRPr lang="zh-CN" altLang="en-US"/>
          </a:p>
        </p:txBody>
      </p:sp>
      <p:pic>
        <p:nvPicPr>
          <p:cNvPr id="3" name="图片 2">
            <a:extLst>
              <a:ext uri="{FF2B5EF4-FFF2-40B4-BE49-F238E27FC236}">
                <a16:creationId xmlns:a16="http://schemas.microsoft.com/office/drawing/2014/main" id="{42D1407E-2480-4AAC-B545-D1CAF89923A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949556" y="2171985"/>
            <a:ext cx="3307759" cy="3379666"/>
          </a:xfrm>
          <a:prstGeom prst="rect">
            <a:avLst/>
          </a:prstGeom>
        </p:spPr>
      </p:pic>
      <p:sp>
        <p:nvSpPr>
          <p:cNvPr id="4" name="矩形 3">
            <a:extLst>
              <a:ext uri="{FF2B5EF4-FFF2-40B4-BE49-F238E27FC236}">
                <a16:creationId xmlns:a16="http://schemas.microsoft.com/office/drawing/2014/main" id="{C0D1E797-0D08-441F-9062-0493CBE47E45}"/>
              </a:ext>
            </a:extLst>
          </p:cNvPr>
          <p:cNvSpPr/>
          <p:nvPr/>
        </p:nvSpPr>
        <p:spPr>
          <a:xfrm>
            <a:off x="442577" y="6070025"/>
            <a:ext cx="11303109" cy="584775"/>
          </a:xfrm>
          <a:prstGeom prst="rect">
            <a:avLst/>
          </a:prstGeom>
        </p:spPr>
        <p:txBody>
          <a:bodyPr wrap="square">
            <a:spAutoFit/>
          </a:bodyPr>
          <a:lstStyle/>
          <a:p>
            <a:r>
              <a:rPr lang="en-US" altLang="zh-CN" sz="1600" dirty="0" err="1">
                <a:latin typeface="微软雅黑" panose="020B0503020204020204" pitchFamily="34" charset="-122"/>
                <a:ea typeface="微软雅黑" panose="020B0503020204020204" pitchFamily="34" charset="-122"/>
              </a:rPr>
              <a:t>Starlink</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卫星可能会基于卫星参数、地球曲率等动态调整相控阵天线的波束，在高速运动中使地面投影覆盖区维持近似圆形，减少形变影响。</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28DC8-63EF-473F-AA9A-AFF2EED0537E}"/>
              </a:ext>
            </a:extLst>
          </p:cNvPr>
          <p:cNvSpPr>
            <a:spLocks noGrp="1"/>
          </p:cNvSpPr>
          <p:nvPr>
            <p:ph type="title"/>
          </p:nvPr>
        </p:nvSpPr>
        <p:spPr/>
        <p:txBody>
          <a:bodyPr/>
          <a:lstStyle/>
          <a:p>
            <a:r>
              <a:rPr lang="en-US" altLang="zh-CN" dirty="0"/>
              <a:t>4</a:t>
            </a:r>
            <a:r>
              <a:rPr lang="zh-CN" altLang="en-US" dirty="0"/>
              <a:t>、多普勒频偏</a:t>
            </a:r>
          </a:p>
        </p:txBody>
      </p:sp>
      <p:sp>
        <p:nvSpPr>
          <p:cNvPr id="3" name="灯片编号占位符 2">
            <a:extLst>
              <a:ext uri="{FF2B5EF4-FFF2-40B4-BE49-F238E27FC236}">
                <a16:creationId xmlns:a16="http://schemas.microsoft.com/office/drawing/2014/main" id="{03E4E6D1-1F42-4CF8-9A53-3A865ABAD8C9}"/>
              </a:ext>
            </a:extLst>
          </p:cNvPr>
          <p:cNvSpPr>
            <a:spLocks noGrp="1"/>
          </p:cNvSpPr>
          <p:nvPr>
            <p:ph type="sldNum" sz="quarter" idx="10"/>
          </p:nvPr>
        </p:nvSpPr>
        <p:spPr/>
        <p:txBody>
          <a:bodyPr/>
          <a:lstStyle/>
          <a:p>
            <a:fld id="{54B3F8C3-4D34-464E-BB5A-60724E4C6E9F}" type="slidenum">
              <a:rPr lang="zh-CN" altLang="en-US" smtClean="0"/>
              <a:t>23</a:t>
            </a:fld>
            <a:endParaRPr lang="zh-CN" altLang="en-US"/>
          </a:p>
        </p:txBody>
      </p:sp>
      <p:sp>
        <p:nvSpPr>
          <p:cNvPr id="4" name="文本框 3">
            <a:extLst>
              <a:ext uri="{FF2B5EF4-FFF2-40B4-BE49-F238E27FC236}">
                <a16:creationId xmlns:a16="http://schemas.microsoft.com/office/drawing/2014/main" id="{E79236C0-C98C-4A7C-A16C-BFEE32E3E81F}"/>
              </a:ext>
            </a:extLst>
          </p:cNvPr>
          <p:cNvSpPr txBox="1"/>
          <p:nvPr/>
        </p:nvSpPr>
        <p:spPr>
          <a:xfrm>
            <a:off x="246743" y="1067344"/>
            <a:ext cx="11767457"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根据 </a:t>
            </a:r>
            <a:r>
              <a:rPr lang="en-US" altLang="zh-CN" sz="2400" b="1" dirty="0">
                <a:latin typeface="微软雅黑" panose="020B0503020204020204" pitchFamily="34" charset="-122"/>
                <a:ea typeface="微软雅黑" panose="020B0503020204020204" pitchFamily="34" charset="-122"/>
              </a:rPr>
              <a:t>3GPP TR38.811</a:t>
            </a:r>
            <a:r>
              <a:rPr lang="zh-CN" altLang="en-US" sz="2400" b="1" dirty="0">
                <a:latin typeface="微软雅黑" panose="020B0503020204020204" pitchFamily="34" charset="-122"/>
                <a:ea typeface="微软雅黑" panose="020B0503020204020204" pitchFamily="34" charset="-122"/>
              </a:rPr>
              <a:t>所述，当卫星轨道高度</a:t>
            </a:r>
            <a:r>
              <a:rPr lang="en-US" altLang="zh-CN" sz="2400" b="1" dirty="0">
                <a:latin typeface="微软雅黑" panose="020B0503020204020204" pitchFamily="34" charset="-122"/>
                <a:ea typeface="微软雅黑" panose="020B0503020204020204" pitchFamily="34" charset="-122"/>
              </a:rPr>
              <a:t>600km</a:t>
            </a:r>
            <a:r>
              <a:rPr lang="zh-CN" altLang="en-US" sz="2400" b="1" dirty="0">
                <a:latin typeface="微软雅黑" panose="020B0503020204020204" pitchFamily="34" charset="-122"/>
                <a:ea typeface="微软雅黑" panose="020B0503020204020204" pitchFamily="34" charset="-122"/>
              </a:rPr>
              <a:t>且载波频率为</a:t>
            </a:r>
            <a:r>
              <a:rPr lang="en-US" altLang="zh-CN" sz="2400" b="1" dirty="0">
                <a:latin typeface="微软雅黑" panose="020B0503020204020204" pitchFamily="34" charset="-122"/>
                <a:ea typeface="微软雅黑" panose="020B0503020204020204" pitchFamily="34" charset="-122"/>
              </a:rPr>
              <a:t>2GHz</a:t>
            </a:r>
            <a:r>
              <a:rPr lang="zh-CN" altLang="en-US" sz="2400" b="1" dirty="0">
                <a:latin typeface="微软雅黑" panose="020B0503020204020204" pitchFamily="34" charset="-122"/>
                <a:ea typeface="微软雅黑" panose="020B0503020204020204" pitchFamily="34" charset="-122"/>
              </a:rPr>
              <a:t>时，用户最大多普勒频偏可达</a:t>
            </a:r>
            <a:r>
              <a:rPr lang="en-US" altLang="zh-CN" sz="2400" b="1" dirty="0">
                <a:solidFill>
                  <a:srgbClr val="C00000"/>
                </a:solidFill>
                <a:latin typeface="微软雅黑" panose="020B0503020204020204" pitchFamily="34" charset="-122"/>
                <a:ea typeface="微软雅黑" panose="020B0503020204020204" pitchFamily="34" charset="-122"/>
              </a:rPr>
              <a:t>4MHz</a:t>
            </a:r>
            <a:r>
              <a:rPr lang="zh-CN" altLang="en-US" sz="2400" b="1" dirty="0">
                <a:latin typeface="微软雅黑" panose="020B0503020204020204" pitchFamily="34" charset="-122"/>
                <a:ea typeface="微软雅黑" panose="020B0503020204020204" pitchFamily="34" charset="-122"/>
              </a:rPr>
              <a:t>。此时，卫星将对邻频的星地或地面链路造成较强的同频干扰。</a:t>
            </a:r>
          </a:p>
        </p:txBody>
      </p:sp>
      <p:pic>
        <p:nvPicPr>
          <p:cNvPr id="6" name="图片 5">
            <a:extLst>
              <a:ext uri="{FF2B5EF4-FFF2-40B4-BE49-F238E27FC236}">
                <a16:creationId xmlns:a16="http://schemas.microsoft.com/office/drawing/2014/main" id="{63603000-103E-40BE-8587-223116B296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44156" y="2595606"/>
            <a:ext cx="3879788" cy="3531695"/>
          </a:xfrm>
          <a:prstGeom prst="rect">
            <a:avLst/>
          </a:prstGeom>
        </p:spPr>
      </p:pic>
      <p:sp>
        <p:nvSpPr>
          <p:cNvPr id="7" name="椭圆 6">
            <a:extLst>
              <a:ext uri="{FF2B5EF4-FFF2-40B4-BE49-F238E27FC236}">
                <a16:creationId xmlns:a16="http://schemas.microsoft.com/office/drawing/2014/main" id="{0F3CFC98-7CCE-4402-99AB-B83431221611}"/>
              </a:ext>
            </a:extLst>
          </p:cNvPr>
          <p:cNvSpPr/>
          <p:nvPr/>
        </p:nvSpPr>
        <p:spPr>
          <a:xfrm>
            <a:off x="6357803" y="5210452"/>
            <a:ext cx="217170" cy="217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FB42736-1D86-42C0-8D3D-5455E4F33BB5}"/>
              </a:ext>
            </a:extLst>
          </p:cNvPr>
          <p:cNvSpPr/>
          <p:nvPr/>
        </p:nvSpPr>
        <p:spPr>
          <a:xfrm>
            <a:off x="7145988" y="3011266"/>
            <a:ext cx="217170" cy="217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7B86B44-2C69-4F7E-AC8C-5F77DDCD9973}"/>
              </a:ext>
            </a:extLst>
          </p:cNvPr>
          <p:cNvSpPr/>
          <p:nvPr/>
        </p:nvSpPr>
        <p:spPr>
          <a:xfrm>
            <a:off x="8194464" y="3012383"/>
            <a:ext cx="217170" cy="217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3A00DF36-E72F-4D01-8BD6-034AC693EC39}"/>
              </a:ext>
            </a:extLst>
          </p:cNvPr>
          <p:cNvCxnSpPr/>
          <p:nvPr/>
        </p:nvCxnSpPr>
        <p:spPr>
          <a:xfrm>
            <a:off x="5785466" y="3119851"/>
            <a:ext cx="3701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4FEAF11-4E3D-45E8-A366-47C4251875D6}"/>
              </a:ext>
            </a:extLst>
          </p:cNvPr>
          <p:cNvCxnSpPr>
            <a:cxnSpLocks/>
            <a:stCxn id="7" idx="0"/>
            <a:endCxn id="8" idx="4"/>
          </p:cNvCxnSpPr>
          <p:nvPr/>
        </p:nvCxnSpPr>
        <p:spPr>
          <a:xfrm flipV="1">
            <a:off x="6466388" y="3228436"/>
            <a:ext cx="788185" cy="1982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1A26E80-ECB0-4D07-88F7-EC498750D86C}"/>
              </a:ext>
            </a:extLst>
          </p:cNvPr>
          <p:cNvCxnSpPr>
            <a:cxnSpLocks/>
            <a:stCxn id="7" idx="7"/>
            <a:endCxn id="9" idx="4"/>
          </p:cNvCxnSpPr>
          <p:nvPr/>
        </p:nvCxnSpPr>
        <p:spPr>
          <a:xfrm flipV="1">
            <a:off x="6543169" y="3229553"/>
            <a:ext cx="1759880" cy="2012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221557F-1F4F-4050-AAAB-96B78DAFD132}"/>
              </a:ext>
            </a:extLst>
          </p:cNvPr>
          <p:cNvCxnSpPr>
            <a:cxnSpLocks/>
            <a:stCxn id="8" idx="6"/>
            <a:endCxn id="9" idx="2"/>
          </p:cNvCxnSpPr>
          <p:nvPr/>
        </p:nvCxnSpPr>
        <p:spPr>
          <a:xfrm>
            <a:off x="7363158" y="3119851"/>
            <a:ext cx="831306" cy="1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1D9F477-3F19-4D0A-A3FB-C54589A7A9C7}"/>
              </a:ext>
            </a:extLst>
          </p:cNvPr>
          <p:cNvCxnSpPr/>
          <p:nvPr/>
        </p:nvCxnSpPr>
        <p:spPr>
          <a:xfrm flipH="1">
            <a:off x="6574973" y="3521684"/>
            <a:ext cx="381000" cy="939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CD9B8BA5-0280-469A-B275-01742049DDE3}"/>
              </a:ext>
            </a:extLst>
          </p:cNvPr>
          <p:cNvSpPr txBox="1"/>
          <p:nvPr/>
        </p:nvSpPr>
        <p:spPr>
          <a:xfrm>
            <a:off x="7275613" y="2588472"/>
            <a:ext cx="1122423" cy="369332"/>
          </a:xfrm>
          <a:prstGeom prst="rect">
            <a:avLst/>
          </a:prstGeom>
          <a:noFill/>
        </p:spPr>
        <p:txBody>
          <a:bodyPr wrap="none" rtlCol="0">
            <a:spAutoFit/>
          </a:bodyPr>
          <a:lstStyle/>
          <a:p>
            <a:r>
              <a:rPr lang="zh-CN" altLang="en-US" dirty="0"/>
              <a:t>移动方向</a:t>
            </a:r>
          </a:p>
        </p:txBody>
      </p:sp>
      <p:sp>
        <p:nvSpPr>
          <p:cNvPr id="28" name="文本框 27">
            <a:extLst>
              <a:ext uri="{FF2B5EF4-FFF2-40B4-BE49-F238E27FC236}">
                <a16:creationId xmlns:a16="http://schemas.microsoft.com/office/drawing/2014/main" id="{C46A9700-E045-4DCC-B93F-7C82D729A69C}"/>
              </a:ext>
            </a:extLst>
          </p:cNvPr>
          <p:cNvSpPr txBox="1"/>
          <p:nvPr/>
        </p:nvSpPr>
        <p:spPr>
          <a:xfrm>
            <a:off x="6057511" y="4092152"/>
            <a:ext cx="288862" cy="369332"/>
          </a:xfrm>
          <a:prstGeom prst="rect">
            <a:avLst/>
          </a:prstGeom>
          <a:noFill/>
        </p:spPr>
        <p:txBody>
          <a:bodyPr wrap="none" rtlCol="0">
            <a:spAutoFit/>
          </a:bodyPr>
          <a:lstStyle/>
          <a:p>
            <a:r>
              <a:rPr lang="en-US" altLang="zh-CN" dirty="0"/>
              <a:t>c</a:t>
            </a:r>
            <a:endParaRPr lang="zh-CN" altLang="en-US" dirty="0"/>
          </a:p>
        </p:txBody>
      </p:sp>
      <p:sp>
        <p:nvSpPr>
          <p:cNvPr id="29" name="弧形 28">
            <a:extLst>
              <a:ext uri="{FF2B5EF4-FFF2-40B4-BE49-F238E27FC236}">
                <a16:creationId xmlns:a16="http://schemas.microsoft.com/office/drawing/2014/main" id="{4A69F56B-B2EB-4CEE-ACB3-4051A30615E2}"/>
              </a:ext>
            </a:extLst>
          </p:cNvPr>
          <p:cNvSpPr/>
          <p:nvPr/>
        </p:nvSpPr>
        <p:spPr>
          <a:xfrm flipH="1" flipV="1">
            <a:off x="7856104" y="2815816"/>
            <a:ext cx="522872" cy="60746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57950C6-744A-4827-982B-DB5F39570B52}"/>
              </a:ext>
            </a:extLst>
          </p:cNvPr>
          <p:cNvSpPr txBox="1"/>
          <p:nvPr/>
        </p:nvSpPr>
        <p:spPr>
          <a:xfrm>
            <a:off x="7590162" y="3277006"/>
            <a:ext cx="316112" cy="369332"/>
          </a:xfrm>
          <a:prstGeom prst="rect">
            <a:avLst/>
          </a:prstGeom>
          <a:noFill/>
        </p:spPr>
        <p:txBody>
          <a:bodyPr wrap="none" rtlCol="0">
            <a:spAutoFit/>
          </a:bodyPr>
          <a:lstStyle/>
          <a:p>
            <a:r>
              <a:rPr lang="el-GR" altLang="zh-CN" dirty="0"/>
              <a:t>θ</a:t>
            </a:r>
            <a:endParaRPr lang="zh-CN" altLang="en-US" dirty="0"/>
          </a:p>
        </p:txBody>
      </p:sp>
      <p:cxnSp>
        <p:nvCxnSpPr>
          <p:cNvPr id="31" name="直接箭头连接符 30">
            <a:extLst>
              <a:ext uri="{FF2B5EF4-FFF2-40B4-BE49-F238E27FC236}">
                <a16:creationId xmlns:a16="http://schemas.microsoft.com/office/drawing/2014/main" id="{304184DB-3629-4ECF-B6AA-8AD433179674}"/>
              </a:ext>
            </a:extLst>
          </p:cNvPr>
          <p:cNvCxnSpPr>
            <a:cxnSpLocks/>
          </p:cNvCxnSpPr>
          <p:nvPr/>
        </p:nvCxnSpPr>
        <p:spPr>
          <a:xfrm flipV="1">
            <a:off x="7396439" y="2934844"/>
            <a:ext cx="906610" cy="6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6A63CA3-2188-45F1-B37B-0B5F049A88E4}"/>
              </a:ext>
            </a:extLst>
          </p:cNvPr>
          <p:cNvSpPr txBox="1"/>
          <p:nvPr/>
        </p:nvSpPr>
        <p:spPr>
          <a:xfrm>
            <a:off x="5760374" y="3733376"/>
            <a:ext cx="1107996" cy="369332"/>
          </a:xfrm>
          <a:prstGeom prst="rect">
            <a:avLst/>
          </a:prstGeom>
          <a:noFill/>
        </p:spPr>
        <p:txBody>
          <a:bodyPr wrap="none" rtlCol="0">
            <a:spAutoFit/>
          </a:bodyPr>
          <a:lstStyle/>
          <a:p>
            <a:r>
              <a:rPr lang="zh-CN" altLang="en-US" dirty="0"/>
              <a:t>来波方向</a:t>
            </a:r>
          </a:p>
        </p:txBody>
      </p:sp>
      <p:sp>
        <p:nvSpPr>
          <p:cNvPr id="36" name="文本框 35">
            <a:extLst>
              <a:ext uri="{FF2B5EF4-FFF2-40B4-BE49-F238E27FC236}">
                <a16:creationId xmlns:a16="http://schemas.microsoft.com/office/drawing/2014/main" id="{D93B209B-5592-41F6-B522-3A4FDAB8EA8F}"/>
              </a:ext>
            </a:extLst>
          </p:cNvPr>
          <p:cNvSpPr txBox="1"/>
          <p:nvPr/>
        </p:nvSpPr>
        <p:spPr>
          <a:xfrm>
            <a:off x="8265600" y="2549070"/>
            <a:ext cx="292068" cy="369332"/>
          </a:xfrm>
          <a:prstGeom prst="rect">
            <a:avLst/>
          </a:prstGeom>
          <a:noFill/>
        </p:spPr>
        <p:txBody>
          <a:bodyPr wrap="none" rtlCol="0">
            <a:spAutoFit/>
          </a:bodyPr>
          <a:lstStyle/>
          <a:p>
            <a:r>
              <a:rPr lang="en-US" altLang="zh-CN" dirty="0"/>
              <a:t>v</a:t>
            </a:r>
            <a:endParaRPr lang="zh-CN" altLang="en-US"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943EF957-A300-4DB8-8F36-39B2764D695F}"/>
                  </a:ext>
                </a:extLst>
              </p:cNvPr>
              <p:cNvSpPr txBox="1"/>
              <p:nvPr/>
            </p:nvSpPr>
            <p:spPr>
              <a:xfrm>
                <a:off x="9244422" y="3898775"/>
                <a:ext cx="1617430" cy="525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m:rPr>
                              <m:sty m:val="p"/>
                            </m:rPr>
                            <a:rPr lang="en-US" altLang="zh-CN" i="1">
                              <a:latin typeface="Cambria Math" panose="02040503050406030204" pitchFamily="18" charset="0"/>
                            </a:rPr>
                            <m:t>m</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𝑣𝑐𝑜𝑠</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ea typeface="Cambria Math" panose="02040503050406030204" pitchFamily="18" charset="0"/>
                            </a:rPr>
                            <m:t>)</m:t>
                          </m:r>
                        </m:num>
                        <m:den>
                          <m:r>
                            <m:rPr>
                              <m:sty m:val="p"/>
                            </m:rPr>
                            <a:rPr lang="el-GR" altLang="zh-CN" b="0" i="1" smtClean="0">
                              <a:latin typeface="Cambria Math" panose="02040503050406030204" pitchFamily="18" charset="0"/>
                              <a:ea typeface="Cambria Math" panose="02040503050406030204" pitchFamily="18" charset="0"/>
                            </a:rPr>
                            <m:t>λ</m:t>
                          </m:r>
                        </m:den>
                      </m:f>
                    </m:oMath>
                  </m:oMathPara>
                </a14:m>
                <a:endParaRPr lang="zh-CN" altLang="en-US" dirty="0"/>
              </a:p>
            </p:txBody>
          </p:sp>
        </mc:Choice>
        <mc:Fallback xmlns="">
          <p:sp>
            <p:nvSpPr>
              <p:cNvPr id="37" name="文本框 36">
                <a:extLst>
                  <a:ext uri="{FF2B5EF4-FFF2-40B4-BE49-F238E27FC236}">
                    <a16:creationId xmlns:a16="http://schemas.microsoft.com/office/drawing/2014/main" id="{943EF957-A300-4DB8-8F36-39B2764D695F}"/>
                  </a:ext>
                </a:extLst>
              </p:cNvPr>
              <p:cNvSpPr txBox="1">
                <a:spLocks noRot="1" noChangeAspect="1" noMove="1" noResize="1" noEditPoints="1" noAdjustHandles="1" noChangeArrowheads="1" noChangeShapeType="1" noTextEdit="1"/>
              </p:cNvSpPr>
              <p:nvPr/>
            </p:nvSpPr>
            <p:spPr>
              <a:xfrm>
                <a:off x="9244422" y="3898775"/>
                <a:ext cx="1617430" cy="525785"/>
              </a:xfrm>
              <a:prstGeom prst="rect">
                <a:avLst/>
              </a:prstGeom>
              <a:blipFill>
                <a:blip r:embed="rId5"/>
                <a:stretch>
                  <a:fillRect/>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18B2821F-D427-4253-83B5-825ACC049A17}"/>
              </a:ext>
            </a:extLst>
          </p:cNvPr>
          <p:cNvSpPr txBox="1"/>
          <p:nvPr/>
        </p:nvSpPr>
        <p:spPr>
          <a:xfrm>
            <a:off x="9120388" y="1903730"/>
            <a:ext cx="30444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（地面高铁频偏约为</a:t>
            </a:r>
            <a:r>
              <a:rPr lang="en-US" altLang="zh-CN" dirty="0">
                <a:latin typeface="微软雅黑" panose="020B0503020204020204" pitchFamily="34" charset="-122"/>
                <a:ea typeface="微软雅黑" panose="020B0503020204020204" pitchFamily="34" charset="-122"/>
              </a:rPr>
              <a:t>1kHz</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07381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28DC8-63EF-473F-AA9A-AFF2EED0537E}"/>
              </a:ext>
            </a:extLst>
          </p:cNvPr>
          <p:cNvSpPr>
            <a:spLocks noGrp="1"/>
          </p:cNvSpPr>
          <p:nvPr>
            <p:ph type="title"/>
          </p:nvPr>
        </p:nvSpPr>
        <p:spPr/>
        <p:txBody>
          <a:bodyPr/>
          <a:lstStyle/>
          <a:p>
            <a:r>
              <a:rPr lang="en-US" altLang="zh-CN" dirty="0"/>
              <a:t>5</a:t>
            </a:r>
            <a:r>
              <a:rPr lang="zh-CN" altLang="en-US" dirty="0"/>
              <a:t>、其他</a:t>
            </a:r>
          </a:p>
        </p:txBody>
      </p:sp>
      <p:sp>
        <p:nvSpPr>
          <p:cNvPr id="3" name="灯片编号占位符 2">
            <a:extLst>
              <a:ext uri="{FF2B5EF4-FFF2-40B4-BE49-F238E27FC236}">
                <a16:creationId xmlns:a16="http://schemas.microsoft.com/office/drawing/2014/main" id="{03E4E6D1-1F42-4CF8-9A53-3A865ABAD8C9}"/>
              </a:ext>
            </a:extLst>
          </p:cNvPr>
          <p:cNvSpPr>
            <a:spLocks noGrp="1"/>
          </p:cNvSpPr>
          <p:nvPr>
            <p:ph type="sldNum" sz="quarter" idx="10"/>
          </p:nvPr>
        </p:nvSpPr>
        <p:spPr/>
        <p:txBody>
          <a:bodyPr/>
          <a:lstStyle/>
          <a:p>
            <a:fld id="{54B3F8C3-4D34-464E-BB5A-60724E4C6E9F}" type="slidenum">
              <a:rPr lang="zh-CN" altLang="en-US" smtClean="0"/>
              <a:t>24</a:t>
            </a:fld>
            <a:endParaRPr lang="zh-CN" altLang="en-US"/>
          </a:p>
        </p:txBody>
      </p:sp>
      <p:pic>
        <p:nvPicPr>
          <p:cNvPr id="4" name="图片 3">
            <a:extLst>
              <a:ext uri="{FF2B5EF4-FFF2-40B4-BE49-F238E27FC236}">
                <a16:creationId xmlns:a16="http://schemas.microsoft.com/office/drawing/2014/main" id="{C1DE5A1A-59ED-43EB-86D5-A6E9BD23DF7F}"/>
              </a:ext>
            </a:extLst>
          </p:cNvPr>
          <p:cNvPicPr>
            <a:picLocks noChangeAspect="1"/>
          </p:cNvPicPr>
          <p:nvPr/>
        </p:nvPicPr>
        <p:blipFill rotWithShape="1">
          <a:blip r:embed="rId3"/>
          <a:srcRect l="20894" t="13172" r="9737" b="51936"/>
          <a:stretch/>
        </p:blipFill>
        <p:spPr>
          <a:xfrm>
            <a:off x="614680" y="1720200"/>
            <a:ext cx="4731940" cy="1544043"/>
          </a:xfrm>
          <a:prstGeom prst="rect">
            <a:avLst/>
          </a:prstGeom>
        </p:spPr>
      </p:pic>
      <p:sp>
        <p:nvSpPr>
          <p:cNvPr id="5" name="文本框 4">
            <a:extLst>
              <a:ext uri="{FF2B5EF4-FFF2-40B4-BE49-F238E27FC236}">
                <a16:creationId xmlns:a16="http://schemas.microsoft.com/office/drawing/2014/main" id="{2E400047-5EDF-415C-8815-EC228A92E92D}"/>
              </a:ext>
            </a:extLst>
          </p:cNvPr>
          <p:cNvSpPr txBox="1"/>
          <p:nvPr/>
        </p:nvSpPr>
        <p:spPr>
          <a:xfrm>
            <a:off x="433633" y="1184494"/>
            <a:ext cx="1762021" cy="461665"/>
          </a:xfrm>
          <a:prstGeom prst="rect">
            <a:avLst/>
          </a:prstGeom>
          <a:noFill/>
        </p:spPr>
        <p:txBody>
          <a:bodyPr wrap="none" rtlCol="0">
            <a:spAutoFit/>
          </a:bodyPr>
          <a:lstStyle/>
          <a:p>
            <a:pPr marL="342900" indent="-34290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传播延时</a:t>
            </a:r>
          </a:p>
        </p:txBody>
      </p:sp>
      <p:sp>
        <p:nvSpPr>
          <p:cNvPr id="6" name="文本框 5">
            <a:extLst>
              <a:ext uri="{FF2B5EF4-FFF2-40B4-BE49-F238E27FC236}">
                <a16:creationId xmlns:a16="http://schemas.microsoft.com/office/drawing/2014/main" id="{8529062D-749B-4BA7-8BD9-E2296EDED061}"/>
              </a:ext>
            </a:extLst>
          </p:cNvPr>
          <p:cNvSpPr txBox="1"/>
          <p:nvPr/>
        </p:nvSpPr>
        <p:spPr>
          <a:xfrm>
            <a:off x="6223262" y="1184494"/>
            <a:ext cx="1762021" cy="461665"/>
          </a:xfrm>
          <a:prstGeom prst="rect">
            <a:avLst/>
          </a:prstGeom>
          <a:noFill/>
        </p:spPr>
        <p:txBody>
          <a:bodyPr wrap="none" rtlCol="0">
            <a:spAutoFit/>
          </a:bodyPr>
          <a:lstStyle/>
          <a:p>
            <a:pPr marL="342900" indent="-342900">
              <a:buFont typeface="Wingdings" panose="05000000000000000000" pitchFamily="2" charset="2"/>
              <a:buChar char="u"/>
            </a:pPr>
            <a:r>
              <a:rPr lang="zh-CN" altLang="en-US" sz="2400" b="1" dirty="0">
                <a:latin typeface="微软雅黑" panose="020B0503020204020204" pitchFamily="34" charset="-122"/>
                <a:ea typeface="微软雅黑" panose="020B0503020204020204" pitchFamily="34" charset="-122"/>
              </a:rPr>
              <a:t>传播损耗</a:t>
            </a:r>
          </a:p>
        </p:txBody>
      </p:sp>
      <p:graphicFrame>
        <p:nvGraphicFramePr>
          <p:cNvPr id="9" name="表格 8">
            <a:extLst>
              <a:ext uri="{FF2B5EF4-FFF2-40B4-BE49-F238E27FC236}">
                <a16:creationId xmlns:a16="http://schemas.microsoft.com/office/drawing/2014/main" id="{BD0812D6-BA6C-447E-A17B-5EDF7F8BA826}"/>
              </a:ext>
            </a:extLst>
          </p:cNvPr>
          <p:cNvGraphicFramePr>
            <a:graphicFrameLocks noGrp="1"/>
          </p:cNvGraphicFramePr>
          <p:nvPr>
            <p:extLst>
              <p:ext uri="{D42A27DB-BD31-4B8C-83A1-F6EECF244321}">
                <p14:modId xmlns:p14="http://schemas.microsoft.com/office/powerpoint/2010/main" val="3488761346"/>
              </p:ext>
            </p:extLst>
          </p:nvPr>
        </p:nvGraphicFramePr>
        <p:xfrm>
          <a:off x="6483342" y="2151723"/>
          <a:ext cx="4131239" cy="1112520"/>
        </p:xfrm>
        <a:graphic>
          <a:graphicData uri="http://schemas.openxmlformats.org/drawingml/2006/table">
            <a:tbl>
              <a:tblPr firstRow="1" bandRow="1">
                <a:tableStyleId>{5C22544A-7EE6-4342-B048-85BDC9FD1C3A}</a:tableStyleId>
              </a:tblPr>
              <a:tblGrid>
                <a:gridCol w="1128497">
                  <a:extLst>
                    <a:ext uri="{9D8B030D-6E8A-4147-A177-3AD203B41FA5}">
                      <a16:colId xmlns:a16="http://schemas.microsoft.com/office/drawing/2014/main" val="2924313451"/>
                    </a:ext>
                  </a:extLst>
                </a:gridCol>
                <a:gridCol w="983539">
                  <a:extLst>
                    <a:ext uri="{9D8B030D-6E8A-4147-A177-3AD203B41FA5}">
                      <a16:colId xmlns:a16="http://schemas.microsoft.com/office/drawing/2014/main" val="3494941777"/>
                    </a:ext>
                  </a:extLst>
                </a:gridCol>
                <a:gridCol w="2019203">
                  <a:extLst>
                    <a:ext uri="{9D8B030D-6E8A-4147-A177-3AD203B41FA5}">
                      <a16:colId xmlns:a16="http://schemas.microsoft.com/office/drawing/2014/main" val="1720094742"/>
                    </a:ext>
                  </a:extLst>
                </a:gridCol>
              </a:tblGrid>
              <a:tr h="370840">
                <a:tc>
                  <a:txBody>
                    <a:bodyPr/>
                    <a:lstStyle/>
                    <a:p>
                      <a:endParaRPr lang="zh-CN" altLang="en-US" dirty="0"/>
                    </a:p>
                  </a:txBody>
                  <a:tcPr/>
                </a:tc>
                <a:tc>
                  <a:txBody>
                    <a:bodyPr/>
                    <a:lstStyle/>
                    <a:p>
                      <a:r>
                        <a:rPr lang="zh-CN" altLang="en-US" dirty="0"/>
                        <a:t>距离</a:t>
                      </a:r>
                    </a:p>
                  </a:txBody>
                  <a:tcPr/>
                </a:tc>
                <a:tc>
                  <a:txBody>
                    <a:bodyPr/>
                    <a:lstStyle/>
                    <a:p>
                      <a:r>
                        <a:rPr lang="zh-CN" altLang="en-US" dirty="0"/>
                        <a:t>自由空间损耗</a:t>
                      </a:r>
                    </a:p>
                  </a:txBody>
                  <a:tcPr/>
                </a:tc>
                <a:extLst>
                  <a:ext uri="{0D108BD9-81ED-4DB2-BD59-A6C34878D82A}">
                    <a16:rowId xmlns:a16="http://schemas.microsoft.com/office/drawing/2014/main" val="1489561718"/>
                  </a:ext>
                </a:extLst>
              </a:tr>
              <a:tr h="370840">
                <a:tc>
                  <a:txBody>
                    <a:bodyPr/>
                    <a:lstStyle/>
                    <a:p>
                      <a:r>
                        <a:rPr lang="zh-CN" altLang="en-US" dirty="0"/>
                        <a:t>蜂窝基站</a:t>
                      </a:r>
                    </a:p>
                  </a:txBody>
                  <a:tcPr/>
                </a:tc>
                <a:tc>
                  <a:txBody>
                    <a:bodyPr/>
                    <a:lstStyle/>
                    <a:p>
                      <a:r>
                        <a:rPr lang="en-US" altLang="zh-CN" dirty="0"/>
                        <a:t>10km</a:t>
                      </a:r>
                      <a:endParaRPr lang="zh-CN" altLang="en-US" dirty="0"/>
                    </a:p>
                  </a:txBody>
                  <a:tcPr/>
                </a:tc>
                <a:tc>
                  <a:txBody>
                    <a:bodyPr/>
                    <a:lstStyle/>
                    <a:p>
                      <a:r>
                        <a:rPr lang="en-US" altLang="zh-CN" dirty="0"/>
                        <a:t>118dB</a:t>
                      </a:r>
                      <a:endParaRPr lang="zh-CN" altLang="en-US" dirty="0"/>
                    </a:p>
                  </a:txBody>
                  <a:tcPr/>
                </a:tc>
                <a:extLst>
                  <a:ext uri="{0D108BD9-81ED-4DB2-BD59-A6C34878D82A}">
                    <a16:rowId xmlns:a16="http://schemas.microsoft.com/office/drawing/2014/main" val="2659979507"/>
                  </a:ext>
                </a:extLst>
              </a:tr>
              <a:tr h="370840">
                <a:tc>
                  <a:txBody>
                    <a:bodyPr/>
                    <a:lstStyle/>
                    <a:p>
                      <a:r>
                        <a:rPr lang="zh-CN" altLang="en-US" dirty="0"/>
                        <a:t>低轨卫星</a:t>
                      </a:r>
                    </a:p>
                  </a:txBody>
                  <a:tcPr/>
                </a:tc>
                <a:tc>
                  <a:txBody>
                    <a:bodyPr/>
                    <a:lstStyle/>
                    <a:p>
                      <a:r>
                        <a:rPr lang="en-US" altLang="zh-CN" dirty="0"/>
                        <a:t>600km</a:t>
                      </a:r>
                      <a:endParaRPr lang="zh-CN" altLang="en-US" dirty="0"/>
                    </a:p>
                  </a:txBody>
                  <a:tcPr/>
                </a:tc>
                <a:tc>
                  <a:txBody>
                    <a:bodyPr/>
                    <a:lstStyle/>
                    <a:p>
                      <a:r>
                        <a:rPr lang="en-US" altLang="zh-CN" dirty="0"/>
                        <a:t>154dB</a:t>
                      </a:r>
                      <a:endParaRPr lang="zh-CN" altLang="en-US" dirty="0"/>
                    </a:p>
                  </a:txBody>
                  <a:tcPr/>
                </a:tc>
                <a:extLst>
                  <a:ext uri="{0D108BD9-81ED-4DB2-BD59-A6C34878D82A}">
                    <a16:rowId xmlns:a16="http://schemas.microsoft.com/office/drawing/2014/main" val="2629388056"/>
                  </a:ext>
                </a:extLst>
              </a:tr>
            </a:tbl>
          </a:graphicData>
        </a:graphic>
      </p:graphicFrame>
      <p:sp>
        <p:nvSpPr>
          <p:cNvPr id="10" name="文本框 9">
            <a:extLst>
              <a:ext uri="{FF2B5EF4-FFF2-40B4-BE49-F238E27FC236}">
                <a16:creationId xmlns:a16="http://schemas.microsoft.com/office/drawing/2014/main" id="{4806AB06-ABDA-4DD0-9471-3B39B3DBCF4D}"/>
              </a:ext>
            </a:extLst>
          </p:cNvPr>
          <p:cNvSpPr txBox="1"/>
          <p:nvPr/>
        </p:nvSpPr>
        <p:spPr>
          <a:xfrm>
            <a:off x="6389074" y="1719911"/>
            <a:ext cx="147508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2GHz</a:t>
            </a:r>
            <a:r>
              <a:rPr lang="zh-CN" altLang="en-US" dirty="0">
                <a:latin typeface="微软雅黑" panose="020B0503020204020204" pitchFamily="34" charset="-122"/>
                <a:ea typeface="微软雅黑" panose="020B0503020204020204" pitchFamily="34" charset="-122"/>
              </a:rPr>
              <a:t>频段：</a:t>
            </a:r>
          </a:p>
        </p:txBody>
      </p:sp>
      <p:sp>
        <p:nvSpPr>
          <p:cNvPr id="11" name="右大括号 10">
            <a:extLst>
              <a:ext uri="{FF2B5EF4-FFF2-40B4-BE49-F238E27FC236}">
                <a16:creationId xmlns:a16="http://schemas.microsoft.com/office/drawing/2014/main" id="{E44685DC-5FCD-49E5-8414-4F7FBBFC4B29}"/>
              </a:ext>
            </a:extLst>
          </p:cNvPr>
          <p:cNvSpPr/>
          <p:nvPr/>
        </p:nvSpPr>
        <p:spPr>
          <a:xfrm>
            <a:off x="10614581" y="2522876"/>
            <a:ext cx="409904" cy="6728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9ABC54AB-50D7-4FC8-874B-A4510C633C7C}"/>
              </a:ext>
            </a:extLst>
          </p:cNvPr>
          <p:cNvSpPr txBox="1"/>
          <p:nvPr/>
        </p:nvSpPr>
        <p:spPr>
          <a:xfrm>
            <a:off x="11074472" y="2661193"/>
            <a:ext cx="111752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30dB</a:t>
            </a:r>
            <a:endParaRPr lang="zh-CN" altLang="en-US"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876E8817-A2DB-4D15-BC75-01F5AA1F280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1414" t="26210" r="1737"/>
          <a:stretch/>
        </p:blipFill>
        <p:spPr>
          <a:xfrm>
            <a:off x="735291" y="3167743"/>
            <a:ext cx="4611329" cy="1708607"/>
          </a:xfrm>
          <a:prstGeom prst="rect">
            <a:avLst/>
          </a:prstGeom>
        </p:spPr>
      </p:pic>
      <p:sp>
        <p:nvSpPr>
          <p:cNvPr id="14" name="文本框 13">
            <a:extLst>
              <a:ext uri="{FF2B5EF4-FFF2-40B4-BE49-F238E27FC236}">
                <a16:creationId xmlns:a16="http://schemas.microsoft.com/office/drawing/2014/main" id="{C9513E62-BA3B-4CF3-A1CE-30DE115FCB0C}"/>
              </a:ext>
            </a:extLst>
          </p:cNvPr>
          <p:cNvSpPr txBox="1"/>
          <p:nvPr/>
        </p:nvSpPr>
        <p:spPr>
          <a:xfrm>
            <a:off x="539347" y="4821920"/>
            <a:ext cx="3962552"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绝对时延大，差分时延大</a:t>
            </a:r>
          </a:p>
        </p:txBody>
      </p:sp>
      <p:sp>
        <p:nvSpPr>
          <p:cNvPr id="15" name="文本框 14">
            <a:extLst>
              <a:ext uri="{FF2B5EF4-FFF2-40B4-BE49-F238E27FC236}">
                <a16:creationId xmlns:a16="http://schemas.microsoft.com/office/drawing/2014/main" id="{3AF46266-6C68-4225-9122-9B4F85A2B45F}"/>
              </a:ext>
            </a:extLst>
          </p:cNvPr>
          <p:cNvSpPr txBox="1"/>
          <p:nvPr/>
        </p:nvSpPr>
        <p:spPr>
          <a:xfrm>
            <a:off x="780711" y="5222516"/>
            <a:ext cx="4731940"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广播星历信息和自身</a:t>
            </a:r>
            <a:r>
              <a:rPr lang="en-US" altLang="zh-CN" dirty="0">
                <a:latin typeface="微软雅黑" panose="020B0503020204020204" pitchFamily="34" charset="-122"/>
                <a:ea typeface="微软雅黑" panose="020B0503020204020204" pitchFamily="34" charset="-122"/>
              </a:rPr>
              <a:t>GNSS</a:t>
            </a:r>
            <a:r>
              <a:rPr lang="zh-CN" altLang="en-US" dirty="0">
                <a:latin typeface="微软雅黑" panose="020B0503020204020204" pitchFamily="34" charset="-122"/>
                <a:ea typeface="微软雅黑" panose="020B0503020204020204" pitchFamily="34" charset="-122"/>
              </a:rPr>
              <a:t>信息进行定时提前的预补偿方案</a:t>
            </a:r>
          </a:p>
        </p:txBody>
      </p:sp>
      <p:sp>
        <p:nvSpPr>
          <p:cNvPr id="16" name="文本框 15">
            <a:extLst>
              <a:ext uri="{FF2B5EF4-FFF2-40B4-BE49-F238E27FC236}">
                <a16:creationId xmlns:a16="http://schemas.microsoft.com/office/drawing/2014/main" id="{5693750B-E5C6-4697-BAC7-AB085D5377FE}"/>
              </a:ext>
            </a:extLst>
          </p:cNvPr>
          <p:cNvSpPr txBox="1"/>
          <p:nvPr/>
        </p:nvSpPr>
        <p:spPr>
          <a:xfrm>
            <a:off x="539347" y="5868847"/>
            <a:ext cx="3962552"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处理时间开销与弯管中继等</a:t>
            </a:r>
          </a:p>
        </p:txBody>
      </p:sp>
      <p:sp>
        <p:nvSpPr>
          <p:cNvPr id="17" name="文本框 16">
            <a:extLst>
              <a:ext uri="{FF2B5EF4-FFF2-40B4-BE49-F238E27FC236}">
                <a16:creationId xmlns:a16="http://schemas.microsoft.com/office/drawing/2014/main" id="{D7EAE4C9-A4A4-4FE2-9953-D9E818C1560D}"/>
              </a:ext>
            </a:extLst>
          </p:cNvPr>
          <p:cNvSpPr txBox="1"/>
          <p:nvPr/>
        </p:nvSpPr>
        <p:spPr>
          <a:xfrm>
            <a:off x="6389074" y="3362238"/>
            <a:ext cx="489941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频率升高，路损进一步降低（</a:t>
            </a:r>
            <a:r>
              <a:rPr lang="en-US" altLang="zh-CN" dirty="0">
                <a:latin typeface="微软雅黑" panose="020B0503020204020204" pitchFamily="34" charset="-122"/>
                <a:ea typeface="微软雅黑" panose="020B0503020204020204" pitchFamily="34" charset="-122"/>
              </a:rPr>
              <a:t>Ku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a:t>
            </a:r>
          </a:p>
        </p:txBody>
      </p:sp>
      <p:pic>
        <p:nvPicPr>
          <p:cNvPr id="18" name="图片 17">
            <a:extLst>
              <a:ext uri="{FF2B5EF4-FFF2-40B4-BE49-F238E27FC236}">
                <a16:creationId xmlns:a16="http://schemas.microsoft.com/office/drawing/2014/main" id="{9DC8D74A-7169-4995-9CD2-94476D312B9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223262" y="3655990"/>
            <a:ext cx="2881926" cy="843491"/>
          </a:xfrm>
          <a:prstGeom prst="rect">
            <a:avLst/>
          </a:prstGeom>
        </p:spPr>
      </p:pic>
      <p:sp>
        <p:nvSpPr>
          <p:cNvPr id="19" name="文本框 18">
            <a:extLst>
              <a:ext uri="{FF2B5EF4-FFF2-40B4-BE49-F238E27FC236}">
                <a16:creationId xmlns:a16="http://schemas.microsoft.com/office/drawing/2014/main" id="{07B41C1F-05B4-4AD4-8FD1-B1F71923E341}"/>
              </a:ext>
            </a:extLst>
          </p:cNvPr>
          <p:cNvSpPr txBox="1"/>
          <p:nvPr/>
        </p:nvSpPr>
        <p:spPr>
          <a:xfrm>
            <a:off x="6208204" y="4891456"/>
            <a:ext cx="562456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高增益天线</a:t>
            </a:r>
          </a:p>
        </p:txBody>
      </p:sp>
      <p:sp>
        <p:nvSpPr>
          <p:cNvPr id="20" name="文本框 19">
            <a:extLst>
              <a:ext uri="{FF2B5EF4-FFF2-40B4-BE49-F238E27FC236}">
                <a16:creationId xmlns:a16="http://schemas.microsoft.com/office/drawing/2014/main" id="{91F124ED-FE9C-4196-97A0-B8650C51800F}"/>
              </a:ext>
            </a:extLst>
          </p:cNvPr>
          <p:cNvSpPr txBox="1"/>
          <p:nvPr/>
        </p:nvSpPr>
        <p:spPr>
          <a:xfrm>
            <a:off x="6208203" y="5748592"/>
            <a:ext cx="562456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功率与散热约束</a:t>
            </a:r>
          </a:p>
        </p:txBody>
      </p:sp>
      <p:sp>
        <p:nvSpPr>
          <p:cNvPr id="21" name="文本框 20">
            <a:extLst>
              <a:ext uri="{FF2B5EF4-FFF2-40B4-BE49-F238E27FC236}">
                <a16:creationId xmlns:a16="http://schemas.microsoft.com/office/drawing/2014/main" id="{6695404D-4922-476E-811D-27780D06DF3C}"/>
              </a:ext>
            </a:extLst>
          </p:cNvPr>
          <p:cNvSpPr txBox="1"/>
          <p:nvPr/>
        </p:nvSpPr>
        <p:spPr>
          <a:xfrm>
            <a:off x="6483342" y="5335629"/>
            <a:ext cx="3972562"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starlink</a:t>
            </a:r>
            <a:r>
              <a:rPr lang="zh-CN" altLang="en-US" dirty="0">
                <a:latin typeface="微软雅黑" panose="020B0503020204020204" pitchFamily="34" charset="-122"/>
                <a:ea typeface="微软雅黑" panose="020B0503020204020204" pitchFamily="34" charset="-122"/>
              </a:rPr>
              <a:t>终端相控阵天线增益</a:t>
            </a:r>
            <a:r>
              <a:rPr lang="en-US" altLang="zh-CN" dirty="0">
                <a:latin typeface="微软雅黑" panose="020B0503020204020204" pitchFamily="34" charset="-122"/>
                <a:ea typeface="微软雅黑" panose="020B0503020204020204" pitchFamily="34" charset="-122"/>
              </a:rPr>
              <a:t>30dBi</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8863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40" name="灯片编号占位符 2">
            <a:extLst>
              <a:ext uri="{FF2B5EF4-FFF2-40B4-BE49-F238E27FC236}">
                <a16:creationId xmlns:a16="http://schemas.microsoft.com/office/drawing/2014/main" id="{C935328A-7219-4B25-9066-541792E5686F}"/>
              </a:ext>
            </a:extLst>
          </p:cNvPr>
          <p:cNvSpPr>
            <a:spLocks noGrp="1"/>
          </p:cNvSpPr>
          <p:nvPr>
            <p:ph type="sldNum" sz="quarter" idx="10"/>
          </p:nvPr>
        </p:nvSpPr>
        <p:spPr>
          <a:xfrm>
            <a:off x="9271000" y="6381750"/>
            <a:ext cx="2743200" cy="365125"/>
          </a:xfrm>
        </p:spPr>
        <p:txBody>
          <a:bodyPr/>
          <a:lstStyle/>
          <a:p>
            <a:fld id="{54B3F8C3-4D34-464E-BB5A-60724E4C6E9F}" type="slidenum">
              <a:rPr lang="zh-CN" altLang="en-US" smtClean="0"/>
              <a:t>25</a:t>
            </a:fld>
            <a:endParaRPr lang="zh-CN" altLang="en-US"/>
          </a:p>
        </p:txBody>
      </p:sp>
      <p:grpSp>
        <p:nvGrpSpPr>
          <p:cNvPr id="39" name="组合 38">
            <a:extLst>
              <a:ext uri="{FF2B5EF4-FFF2-40B4-BE49-F238E27FC236}">
                <a16:creationId xmlns:a16="http://schemas.microsoft.com/office/drawing/2014/main" id="{C261CA26-89D6-4CD8-92A1-5250AFCD670D}"/>
              </a:ext>
            </a:extLst>
          </p:cNvPr>
          <p:cNvGrpSpPr/>
          <p:nvPr/>
        </p:nvGrpSpPr>
        <p:grpSpPr>
          <a:xfrm>
            <a:off x="3892128" y="2393898"/>
            <a:ext cx="5491358" cy="2725662"/>
            <a:chOff x="3892129" y="1949760"/>
            <a:chExt cx="5491358" cy="2725662"/>
          </a:xfrm>
        </p:grpSpPr>
        <p:grpSp>
          <p:nvGrpSpPr>
            <p:cNvPr id="41" name="组合 40">
              <a:extLst>
                <a:ext uri="{FF2B5EF4-FFF2-40B4-BE49-F238E27FC236}">
                  <a16:creationId xmlns:a16="http://schemas.microsoft.com/office/drawing/2014/main" id="{EAE5D682-4185-413F-9A7B-1FD5791BB045}"/>
                </a:ext>
              </a:extLst>
            </p:cNvPr>
            <p:cNvGrpSpPr/>
            <p:nvPr/>
          </p:nvGrpSpPr>
          <p:grpSpPr>
            <a:xfrm>
              <a:off x="3892129" y="1949760"/>
              <a:ext cx="4407743" cy="553998"/>
              <a:chOff x="-2765213" y="2403971"/>
              <a:chExt cx="4407743" cy="553998"/>
            </a:xfrm>
          </p:grpSpPr>
          <p:sp>
            <p:nvSpPr>
              <p:cNvPr id="51" name="菱形 50">
                <a:extLst>
                  <a:ext uri="{FF2B5EF4-FFF2-40B4-BE49-F238E27FC236}">
                    <a16:creationId xmlns:a16="http://schemas.microsoft.com/office/drawing/2014/main" id="{9701D9C4-7232-4596-B8EF-9715E29915B2}"/>
                  </a:ext>
                </a:extLst>
              </p:cNvPr>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A10F4F22-D3F8-48F0-87FD-386297D47343}"/>
                  </a:ext>
                </a:extLst>
              </p:cNvPr>
              <p:cNvSpPr txBox="1"/>
              <p:nvPr/>
            </p:nvSpPr>
            <p:spPr>
              <a:xfrm>
                <a:off x="-2057403" y="2403971"/>
                <a:ext cx="3699933" cy="553998"/>
              </a:xfrm>
              <a:prstGeom prst="rect">
                <a:avLst/>
              </a:prstGeom>
              <a:noFill/>
            </p:spPr>
            <p:txBody>
              <a:bodyPr wrap="square" rtlCol="0">
                <a:spAutoFit/>
              </a:bodyPr>
              <a:lstStyle/>
              <a:p>
                <a:r>
                  <a:rPr lang="en-US" altLang="zh-CN" sz="3000" b="1" dirty="0" err="1">
                    <a:solidFill>
                      <a:srgbClr val="203864"/>
                    </a:solidFill>
                    <a:latin typeface="微软雅黑" panose="020B0503020204020204" pitchFamily="34" charset="-122"/>
                    <a:ea typeface="微软雅黑" panose="020B0503020204020204" pitchFamily="34" charset="-122"/>
                  </a:rPr>
                  <a:t>Starlink</a:t>
                </a:r>
                <a:r>
                  <a:rPr lang="zh-CN" altLang="en-US" sz="3000" b="1" dirty="0">
                    <a:solidFill>
                      <a:srgbClr val="203864"/>
                    </a:solidFill>
                    <a:latin typeface="微软雅黑" panose="020B0503020204020204" pitchFamily="34" charset="-122"/>
                    <a:ea typeface="微软雅黑" panose="020B0503020204020204" pitchFamily="34" charset="-122"/>
                  </a:rPr>
                  <a:t>发展进展</a:t>
                </a:r>
              </a:p>
            </p:txBody>
          </p:sp>
        </p:grpSp>
        <p:grpSp>
          <p:nvGrpSpPr>
            <p:cNvPr id="42" name="组合 41">
              <a:extLst>
                <a:ext uri="{FF2B5EF4-FFF2-40B4-BE49-F238E27FC236}">
                  <a16:creationId xmlns:a16="http://schemas.microsoft.com/office/drawing/2014/main" id="{4D8CDCB9-5D3E-4BCD-9BAD-0AF71EB3219E}"/>
                </a:ext>
              </a:extLst>
            </p:cNvPr>
            <p:cNvGrpSpPr/>
            <p:nvPr/>
          </p:nvGrpSpPr>
          <p:grpSpPr>
            <a:xfrm>
              <a:off x="3892129" y="2673648"/>
              <a:ext cx="4407743" cy="553998"/>
              <a:chOff x="-2765213" y="3047425"/>
              <a:chExt cx="4407743" cy="553998"/>
            </a:xfrm>
          </p:grpSpPr>
          <p:sp>
            <p:nvSpPr>
              <p:cNvPr id="49" name="菱形 48">
                <a:extLst>
                  <a:ext uri="{FF2B5EF4-FFF2-40B4-BE49-F238E27FC236}">
                    <a16:creationId xmlns:a16="http://schemas.microsoft.com/office/drawing/2014/main" id="{C4D8FAE1-9176-4461-B1ED-7A458ED29AB8}"/>
                  </a:ext>
                </a:extLst>
              </p:cNvPr>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ADBD4C25-B7EE-4865-94C9-9F7DFC34A0F8}"/>
                  </a:ext>
                </a:extLst>
              </p:cNvPr>
              <p:cNvSpPr txBox="1"/>
              <p:nvPr/>
            </p:nvSpPr>
            <p:spPr>
              <a:xfrm>
                <a:off x="-2057403" y="3047425"/>
                <a:ext cx="3699933" cy="553998"/>
              </a:xfrm>
              <a:prstGeom prst="rect">
                <a:avLst/>
              </a:prstGeom>
              <a:noFill/>
            </p:spPr>
            <p:txBody>
              <a:bodyPr wrap="square" rtlCol="0">
                <a:spAutoFit/>
              </a:bodyPr>
              <a:lstStyle/>
              <a:p>
                <a:r>
                  <a:rPr lang="en-US" altLang="zh-CN" sz="3000" b="1" dirty="0" err="1">
                    <a:solidFill>
                      <a:srgbClr val="203864"/>
                    </a:solidFill>
                    <a:latin typeface="微软雅黑" panose="020B0503020204020204" pitchFamily="34" charset="-122"/>
                    <a:ea typeface="微软雅黑" panose="020B0503020204020204" pitchFamily="34" charset="-122"/>
                  </a:rPr>
                  <a:t>Starlink</a:t>
                </a:r>
                <a:r>
                  <a:rPr lang="zh-CN" altLang="en-US" sz="3000" b="1" dirty="0">
                    <a:solidFill>
                      <a:srgbClr val="203864"/>
                    </a:solidFill>
                    <a:latin typeface="微软雅黑" panose="020B0503020204020204" pitchFamily="34" charset="-122"/>
                    <a:ea typeface="微软雅黑" panose="020B0503020204020204" pitchFamily="34" charset="-122"/>
                  </a:rPr>
                  <a:t>参数指标</a:t>
                </a:r>
              </a:p>
            </p:txBody>
          </p:sp>
        </p:grpSp>
        <p:grpSp>
          <p:nvGrpSpPr>
            <p:cNvPr id="43" name="组合 42">
              <a:extLst>
                <a:ext uri="{FF2B5EF4-FFF2-40B4-BE49-F238E27FC236}">
                  <a16:creationId xmlns:a16="http://schemas.microsoft.com/office/drawing/2014/main" id="{2BC649FF-039B-4763-A594-523B752BB70F}"/>
                </a:ext>
              </a:extLst>
            </p:cNvPr>
            <p:cNvGrpSpPr/>
            <p:nvPr/>
          </p:nvGrpSpPr>
          <p:grpSpPr>
            <a:xfrm>
              <a:off x="3892129" y="3397536"/>
              <a:ext cx="4407743" cy="553998"/>
              <a:chOff x="-2765213" y="3690879"/>
              <a:chExt cx="4407743" cy="553998"/>
            </a:xfrm>
          </p:grpSpPr>
          <p:sp>
            <p:nvSpPr>
              <p:cNvPr id="47" name="菱形 46">
                <a:extLst>
                  <a:ext uri="{FF2B5EF4-FFF2-40B4-BE49-F238E27FC236}">
                    <a16:creationId xmlns:a16="http://schemas.microsoft.com/office/drawing/2014/main" id="{6CFA081E-DDC6-4A4F-BB62-CD0C486BA4E6}"/>
                  </a:ext>
                </a:extLst>
              </p:cNvPr>
              <p:cNvSpPr/>
              <p:nvPr/>
            </p:nvSpPr>
            <p:spPr>
              <a:xfrm>
                <a:off x="-2765213" y="3710491"/>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A1E3A252-0430-4531-9622-791FA1E6566A}"/>
                  </a:ext>
                </a:extLst>
              </p:cNvPr>
              <p:cNvSpPr txBox="1"/>
              <p:nvPr/>
            </p:nvSpPr>
            <p:spPr>
              <a:xfrm>
                <a:off x="-2057403" y="3690879"/>
                <a:ext cx="3699933"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面临问题与挑战</a:t>
                </a:r>
              </a:p>
            </p:txBody>
          </p:sp>
        </p:grpSp>
        <p:grpSp>
          <p:nvGrpSpPr>
            <p:cNvPr id="44" name="组合 43">
              <a:extLst>
                <a:ext uri="{FF2B5EF4-FFF2-40B4-BE49-F238E27FC236}">
                  <a16:creationId xmlns:a16="http://schemas.microsoft.com/office/drawing/2014/main" id="{187EE2ED-9A9B-49FB-8292-D8864AAD621C}"/>
                </a:ext>
              </a:extLst>
            </p:cNvPr>
            <p:cNvGrpSpPr/>
            <p:nvPr/>
          </p:nvGrpSpPr>
          <p:grpSpPr>
            <a:xfrm>
              <a:off x="3892129" y="4121424"/>
              <a:ext cx="5491358" cy="553998"/>
              <a:chOff x="-2765213" y="4334333"/>
              <a:chExt cx="5491358" cy="553998"/>
            </a:xfrm>
          </p:grpSpPr>
          <p:sp>
            <p:nvSpPr>
              <p:cNvPr id="45" name="菱形 44">
                <a:extLst>
                  <a:ext uri="{FF2B5EF4-FFF2-40B4-BE49-F238E27FC236}">
                    <a16:creationId xmlns:a16="http://schemas.microsoft.com/office/drawing/2014/main" id="{E6345D10-86D1-4B28-A421-7C1117835EB1}"/>
                  </a:ext>
                </a:extLst>
              </p:cNvPr>
              <p:cNvSpPr/>
              <p:nvPr/>
            </p:nvSpPr>
            <p:spPr>
              <a:xfrm>
                <a:off x="-2765213" y="435394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94FF4106-90A5-4E5D-8A17-5C1EBD86DE6A}"/>
                  </a:ext>
                </a:extLst>
              </p:cNvPr>
              <p:cNvSpPr txBox="1"/>
              <p:nvPr/>
            </p:nvSpPr>
            <p:spPr>
              <a:xfrm>
                <a:off x="-2057403" y="4334333"/>
                <a:ext cx="4783548"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星地频谱共享与干扰规避</a:t>
                </a:r>
              </a:p>
            </p:txBody>
          </p:sp>
        </p:grpSp>
      </p:grpSp>
    </p:spTree>
    <p:extLst>
      <p:ext uri="{BB962C8B-B14F-4D97-AF65-F5344CB8AC3E}">
        <p14:creationId xmlns:p14="http://schemas.microsoft.com/office/powerpoint/2010/main" val="618671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74C97-2652-44A5-A221-34807A35D437}"/>
              </a:ext>
            </a:extLst>
          </p:cNvPr>
          <p:cNvSpPr>
            <a:spLocks noGrp="1"/>
          </p:cNvSpPr>
          <p:nvPr>
            <p:ph type="title"/>
          </p:nvPr>
        </p:nvSpPr>
        <p:spPr>
          <a:xfrm>
            <a:off x="614680" y="203200"/>
            <a:ext cx="10015220" cy="730249"/>
          </a:xfrm>
        </p:spPr>
        <p:txBody>
          <a:bodyPr>
            <a:normAutofit/>
          </a:bodyPr>
          <a:lstStyle/>
          <a:p>
            <a:r>
              <a:rPr lang="zh-CN" altLang="en-US" dirty="0"/>
              <a:t>星地频谱共享与干扰规避</a:t>
            </a:r>
            <a:r>
              <a:rPr lang="en-US" altLang="zh-CN" dirty="0"/>
              <a:t>—</a:t>
            </a:r>
            <a:r>
              <a:rPr lang="zh-CN" altLang="en-US" dirty="0"/>
              <a:t>干扰分析</a:t>
            </a:r>
          </a:p>
        </p:txBody>
      </p:sp>
      <p:sp>
        <p:nvSpPr>
          <p:cNvPr id="3" name="灯片编号占位符 2">
            <a:extLst>
              <a:ext uri="{FF2B5EF4-FFF2-40B4-BE49-F238E27FC236}">
                <a16:creationId xmlns:a16="http://schemas.microsoft.com/office/drawing/2014/main" id="{A92DA40A-DF62-4B31-9CAA-000570E26B09}"/>
              </a:ext>
            </a:extLst>
          </p:cNvPr>
          <p:cNvSpPr>
            <a:spLocks noGrp="1"/>
          </p:cNvSpPr>
          <p:nvPr>
            <p:ph type="sldNum" sz="quarter" idx="10"/>
          </p:nvPr>
        </p:nvSpPr>
        <p:spPr/>
        <p:txBody>
          <a:bodyPr/>
          <a:lstStyle/>
          <a:p>
            <a:fld id="{54B3F8C3-4D34-464E-BB5A-60724E4C6E9F}" type="slidenum">
              <a:rPr lang="zh-CN" altLang="en-US" smtClean="0"/>
              <a:t>26</a:t>
            </a:fld>
            <a:endParaRPr lang="zh-CN" altLang="en-US"/>
          </a:p>
        </p:txBody>
      </p:sp>
      <p:pic>
        <p:nvPicPr>
          <p:cNvPr id="7" name="图片 6">
            <a:extLst>
              <a:ext uri="{FF2B5EF4-FFF2-40B4-BE49-F238E27FC236}">
                <a16:creationId xmlns:a16="http://schemas.microsoft.com/office/drawing/2014/main" id="{AAA85DA7-F60E-40F2-8406-BC0828B7EA10}"/>
              </a:ext>
            </a:extLst>
          </p:cNvPr>
          <p:cNvPicPr>
            <a:picLocks noChangeAspect="1"/>
          </p:cNvPicPr>
          <p:nvPr/>
        </p:nvPicPr>
        <p:blipFill>
          <a:blip r:embed="rId3"/>
          <a:stretch>
            <a:fillRect/>
          </a:stretch>
        </p:blipFill>
        <p:spPr>
          <a:xfrm>
            <a:off x="126373" y="1080605"/>
            <a:ext cx="7171521" cy="4696789"/>
          </a:xfrm>
          <a:prstGeom prst="rect">
            <a:avLst/>
          </a:prstGeom>
        </p:spPr>
      </p:pic>
      <p:sp>
        <p:nvSpPr>
          <p:cNvPr id="8" name="文本框 7">
            <a:extLst>
              <a:ext uri="{FF2B5EF4-FFF2-40B4-BE49-F238E27FC236}">
                <a16:creationId xmlns:a16="http://schemas.microsoft.com/office/drawing/2014/main" id="{C8174D3C-3620-41A1-9307-88E09BDD361F}"/>
              </a:ext>
            </a:extLst>
          </p:cNvPr>
          <p:cNvSpPr txBox="1"/>
          <p:nvPr/>
        </p:nvSpPr>
        <p:spPr>
          <a:xfrm>
            <a:off x="141516" y="6200784"/>
            <a:ext cx="12017828" cy="584775"/>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[1] </a:t>
            </a:r>
            <a:r>
              <a:rPr lang="en-US" altLang="zh-CN" sz="1600" dirty="0" err="1">
                <a:latin typeface="Times New Roman" panose="02020603050405020304" pitchFamily="18" charset="0"/>
                <a:cs typeface="Times New Roman" panose="02020603050405020304" pitchFamily="18" charset="0"/>
              </a:rPr>
              <a:t>Heydarishahreza</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Navid</a:t>
            </a:r>
            <a:r>
              <a:rPr lang="en-US" altLang="zh-CN" sz="1600" dirty="0">
                <a:latin typeface="Times New Roman" panose="02020603050405020304" pitchFamily="18" charset="0"/>
                <a:cs typeface="Times New Roman" panose="02020603050405020304" pitchFamily="18" charset="0"/>
              </a:rPr>
              <a:t>, Tao Han, and </a:t>
            </a:r>
            <a:r>
              <a:rPr lang="en-US" altLang="zh-CN" sz="1600" dirty="0" err="1">
                <a:latin typeface="Times New Roman" panose="02020603050405020304" pitchFamily="18" charset="0"/>
                <a:cs typeface="Times New Roman" panose="02020603050405020304" pitchFamily="18" charset="0"/>
              </a:rPr>
              <a:t>Nirwan</a:t>
            </a:r>
            <a:r>
              <a:rPr lang="en-US" altLang="zh-CN" sz="1600" dirty="0">
                <a:latin typeface="Times New Roman" panose="02020603050405020304" pitchFamily="18" charset="0"/>
                <a:cs typeface="Times New Roman" panose="02020603050405020304" pitchFamily="18" charset="0"/>
              </a:rPr>
              <a:t> Ansari. "Spectrum sharing and interference management for 6g </a:t>
            </a:r>
            <a:r>
              <a:rPr lang="en-US" altLang="zh-CN" sz="1600" dirty="0" err="1">
                <a:latin typeface="Times New Roman" panose="02020603050405020304" pitchFamily="18" charset="0"/>
                <a:cs typeface="Times New Roman" panose="02020603050405020304" pitchFamily="18" charset="0"/>
              </a:rPr>
              <a:t>leo</a:t>
            </a:r>
            <a:r>
              <a:rPr lang="en-US" altLang="zh-CN" sz="1600" dirty="0">
                <a:latin typeface="Times New Roman" panose="02020603050405020304" pitchFamily="18" charset="0"/>
                <a:cs typeface="Times New Roman" panose="02020603050405020304" pitchFamily="18" charset="0"/>
              </a:rPr>
              <a:t> satellite-terrestrial network integration." </a:t>
            </a:r>
            <a:r>
              <a:rPr lang="en-US" altLang="zh-CN" sz="1600" i="1" dirty="0">
                <a:latin typeface="Times New Roman" panose="02020603050405020304" pitchFamily="18" charset="0"/>
                <a:cs typeface="Times New Roman" panose="02020603050405020304" pitchFamily="18" charset="0"/>
              </a:rPr>
              <a:t>IEEE Communications Surveys &amp; Tutorials</a:t>
            </a:r>
            <a:r>
              <a:rPr lang="en-US" altLang="zh-CN" sz="1600" dirty="0">
                <a:latin typeface="Times New Roman" panose="02020603050405020304" pitchFamily="18" charset="0"/>
                <a:cs typeface="Times New Roman" panose="02020603050405020304" pitchFamily="18" charset="0"/>
              </a:rPr>
              <a:t> (2024).</a:t>
            </a:r>
            <a:endParaRPr lang="zh-CN" altLang="en-US" sz="1600" dirty="0">
              <a:latin typeface="Times New Roman" panose="02020603050405020304" pitchFamily="18"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CBEDB049-9512-4A7A-8888-EB7859171CF8}"/>
              </a:ext>
            </a:extLst>
          </p:cNvPr>
          <p:cNvCxnSpPr/>
          <p:nvPr/>
        </p:nvCxnSpPr>
        <p:spPr>
          <a:xfrm>
            <a:off x="1072872" y="4009670"/>
            <a:ext cx="601133" cy="64346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997E918B-8EB7-4B30-AE89-D3FB7AAEED8E}"/>
              </a:ext>
            </a:extLst>
          </p:cNvPr>
          <p:cNvCxnSpPr/>
          <p:nvPr/>
        </p:nvCxnSpPr>
        <p:spPr>
          <a:xfrm>
            <a:off x="2141522" y="3201486"/>
            <a:ext cx="601133" cy="64346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BEC2CD5-3382-4E13-BD38-5C3F6E249295}"/>
              </a:ext>
            </a:extLst>
          </p:cNvPr>
          <p:cNvCxnSpPr>
            <a:cxnSpLocks/>
          </p:cNvCxnSpPr>
          <p:nvPr/>
        </p:nvCxnSpPr>
        <p:spPr>
          <a:xfrm>
            <a:off x="1856117" y="3180705"/>
            <a:ext cx="0" cy="1361440"/>
          </a:xfrm>
          <a:prstGeom prst="straightConnector1">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77F3145-D079-446B-B861-337C84118CEA}"/>
              </a:ext>
            </a:extLst>
          </p:cNvPr>
          <p:cNvCxnSpPr>
            <a:cxnSpLocks/>
          </p:cNvCxnSpPr>
          <p:nvPr/>
        </p:nvCxnSpPr>
        <p:spPr>
          <a:xfrm>
            <a:off x="1195717" y="3861425"/>
            <a:ext cx="1513840" cy="0"/>
          </a:xfrm>
          <a:prstGeom prst="straightConnector1">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箭头: 右 18">
            <a:extLst>
              <a:ext uri="{FF2B5EF4-FFF2-40B4-BE49-F238E27FC236}">
                <a16:creationId xmlns:a16="http://schemas.microsoft.com/office/drawing/2014/main" id="{3297E7FA-A312-43C6-91B2-8F1C596E2784}"/>
              </a:ext>
            </a:extLst>
          </p:cNvPr>
          <p:cNvSpPr/>
          <p:nvPr/>
        </p:nvSpPr>
        <p:spPr>
          <a:xfrm>
            <a:off x="7370311" y="3250777"/>
            <a:ext cx="320735" cy="1071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EE7444DE-2425-4E9A-AD1A-154DD3ACB288}"/>
              </a:ext>
            </a:extLst>
          </p:cNvPr>
          <p:cNvPicPr>
            <a:picLocks noChangeAspect="1"/>
          </p:cNvPicPr>
          <p:nvPr/>
        </p:nvPicPr>
        <p:blipFill>
          <a:blip r:embed="rId4"/>
          <a:stretch>
            <a:fillRect/>
          </a:stretch>
        </p:blipFill>
        <p:spPr>
          <a:xfrm>
            <a:off x="7753552" y="2079790"/>
            <a:ext cx="1535831" cy="888260"/>
          </a:xfrm>
          <a:prstGeom prst="rect">
            <a:avLst/>
          </a:prstGeom>
        </p:spPr>
      </p:pic>
      <p:pic>
        <p:nvPicPr>
          <p:cNvPr id="21" name="图片 20">
            <a:extLst>
              <a:ext uri="{FF2B5EF4-FFF2-40B4-BE49-F238E27FC236}">
                <a16:creationId xmlns:a16="http://schemas.microsoft.com/office/drawing/2014/main" id="{3C85CA48-1017-447F-B86D-E5F77FDBFC79}"/>
              </a:ext>
            </a:extLst>
          </p:cNvPr>
          <p:cNvPicPr>
            <a:picLocks noChangeAspect="1"/>
          </p:cNvPicPr>
          <p:nvPr/>
        </p:nvPicPr>
        <p:blipFill>
          <a:blip r:embed="rId5"/>
          <a:stretch>
            <a:fillRect/>
          </a:stretch>
        </p:blipFill>
        <p:spPr>
          <a:xfrm>
            <a:off x="8178856" y="4996587"/>
            <a:ext cx="685224" cy="767217"/>
          </a:xfrm>
          <a:prstGeom prst="rect">
            <a:avLst/>
          </a:prstGeom>
        </p:spPr>
      </p:pic>
      <p:pic>
        <p:nvPicPr>
          <p:cNvPr id="22" name="图片 21">
            <a:extLst>
              <a:ext uri="{FF2B5EF4-FFF2-40B4-BE49-F238E27FC236}">
                <a16:creationId xmlns:a16="http://schemas.microsoft.com/office/drawing/2014/main" id="{DB256ECE-F053-4B27-8AA5-5B41242A4402}"/>
              </a:ext>
            </a:extLst>
          </p:cNvPr>
          <p:cNvPicPr>
            <a:picLocks noChangeAspect="1"/>
          </p:cNvPicPr>
          <p:nvPr/>
        </p:nvPicPr>
        <p:blipFill>
          <a:blip r:embed="rId6"/>
          <a:stretch>
            <a:fillRect/>
          </a:stretch>
        </p:blipFill>
        <p:spPr>
          <a:xfrm>
            <a:off x="10981542" y="3904476"/>
            <a:ext cx="882401" cy="1006247"/>
          </a:xfrm>
          <a:prstGeom prst="rect">
            <a:avLst/>
          </a:prstGeom>
        </p:spPr>
      </p:pic>
      <p:pic>
        <p:nvPicPr>
          <p:cNvPr id="23" name="图片 22">
            <a:extLst>
              <a:ext uri="{FF2B5EF4-FFF2-40B4-BE49-F238E27FC236}">
                <a16:creationId xmlns:a16="http://schemas.microsoft.com/office/drawing/2014/main" id="{A060CDC8-40FF-4BCB-8C2D-1DFD4905E860}"/>
              </a:ext>
            </a:extLst>
          </p:cNvPr>
          <p:cNvPicPr>
            <a:picLocks noChangeAspect="1"/>
          </p:cNvPicPr>
          <p:nvPr/>
        </p:nvPicPr>
        <p:blipFill>
          <a:blip r:embed="rId7"/>
          <a:stretch>
            <a:fillRect/>
          </a:stretch>
        </p:blipFill>
        <p:spPr>
          <a:xfrm>
            <a:off x="10044974" y="4996586"/>
            <a:ext cx="690495" cy="767217"/>
          </a:xfrm>
          <a:prstGeom prst="rect">
            <a:avLst/>
          </a:prstGeom>
        </p:spPr>
      </p:pic>
      <p:cxnSp>
        <p:nvCxnSpPr>
          <p:cNvPr id="24" name="直接箭头连接符 23">
            <a:extLst>
              <a:ext uri="{FF2B5EF4-FFF2-40B4-BE49-F238E27FC236}">
                <a16:creationId xmlns:a16="http://schemas.microsoft.com/office/drawing/2014/main" id="{3C92482B-D75D-41C5-BA0D-D9E90A1538AC}"/>
              </a:ext>
            </a:extLst>
          </p:cNvPr>
          <p:cNvCxnSpPr>
            <a:cxnSpLocks/>
            <a:stCxn id="20" idx="2"/>
            <a:endCxn id="21" idx="0"/>
          </p:cNvCxnSpPr>
          <p:nvPr/>
        </p:nvCxnSpPr>
        <p:spPr>
          <a:xfrm>
            <a:off x="8521468" y="2968050"/>
            <a:ext cx="0" cy="2028537"/>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0BE74C6-1F9C-4AB9-A44A-EA9E6300D4FA}"/>
              </a:ext>
            </a:extLst>
          </p:cNvPr>
          <p:cNvCxnSpPr>
            <a:cxnSpLocks/>
            <a:stCxn id="22" idx="1"/>
            <a:endCxn id="23" idx="0"/>
          </p:cNvCxnSpPr>
          <p:nvPr/>
        </p:nvCxnSpPr>
        <p:spPr>
          <a:xfrm flipH="1">
            <a:off x="10390222" y="4407600"/>
            <a:ext cx="591320" cy="588986"/>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4CABFD9E-4ECA-43EA-914E-C93F194E56E7}"/>
              </a:ext>
            </a:extLst>
          </p:cNvPr>
          <p:cNvCxnSpPr>
            <a:cxnSpLocks/>
            <a:stCxn id="22" idx="1"/>
            <a:endCxn id="21" idx="0"/>
          </p:cNvCxnSpPr>
          <p:nvPr/>
        </p:nvCxnSpPr>
        <p:spPr>
          <a:xfrm flipH="1">
            <a:off x="8521468" y="4407600"/>
            <a:ext cx="2460074" cy="588987"/>
          </a:xfrm>
          <a:prstGeom prst="straightConnector1">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54A0A78-2E78-4BBF-92EC-9028A13B603C}"/>
              </a:ext>
            </a:extLst>
          </p:cNvPr>
          <p:cNvCxnSpPr>
            <a:cxnSpLocks/>
            <a:stCxn id="20" idx="2"/>
            <a:endCxn id="23" idx="0"/>
          </p:cNvCxnSpPr>
          <p:nvPr/>
        </p:nvCxnSpPr>
        <p:spPr>
          <a:xfrm>
            <a:off x="8521468" y="2968050"/>
            <a:ext cx="1868754" cy="2028536"/>
          </a:xfrm>
          <a:prstGeom prst="straightConnector1">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CA032CC8-0696-4B92-A1F1-8EBCA413456B}"/>
              </a:ext>
            </a:extLst>
          </p:cNvPr>
          <p:cNvGrpSpPr/>
          <p:nvPr/>
        </p:nvGrpSpPr>
        <p:grpSpPr>
          <a:xfrm>
            <a:off x="8864080" y="1168204"/>
            <a:ext cx="1130782" cy="878876"/>
            <a:chOff x="9986867" y="576201"/>
            <a:chExt cx="1130782" cy="878876"/>
          </a:xfrm>
        </p:grpSpPr>
        <p:pic>
          <p:nvPicPr>
            <p:cNvPr id="39" name="图片 38">
              <a:extLst>
                <a:ext uri="{FF2B5EF4-FFF2-40B4-BE49-F238E27FC236}">
                  <a16:creationId xmlns:a16="http://schemas.microsoft.com/office/drawing/2014/main" id="{6B7654E5-26DF-4AAA-8239-3883736F4948}"/>
                </a:ext>
              </a:extLst>
            </p:cNvPr>
            <p:cNvPicPr>
              <a:picLocks noChangeAspect="1"/>
            </p:cNvPicPr>
            <p:nvPr/>
          </p:nvPicPr>
          <p:blipFill rotWithShape="1">
            <a:blip r:embed="rId4"/>
            <a:srcRect b="12925"/>
            <a:stretch/>
          </p:blipFill>
          <p:spPr>
            <a:xfrm>
              <a:off x="9986867" y="576201"/>
              <a:ext cx="1130782" cy="569466"/>
            </a:xfrm>
            <a:prstGeom prst="rect">
              <a:avLst/>
            </a:prstGeom>
          </p:spPr>
        </p:pic>
        <p:sp>
          <p:nvSpPr>
            <p:cNvPr id="40" name="文本框 39">
              <a:extLst>
                <a:ext uri="{FF2B5EF4-FFF2-40B4-BE49-F238E27FC236}">
                  <a16:creationId xmlns:a16="http://schemas.microsoft.com/office/drawing/2014/main" id="{D7C07AF9-8483-4AD9-B5BE-ED7C1AA65CF1}"/>
                </a:ext>
              </a:extLst>
            </p:cNvPr>
            <p:cNvSpPr txBox="1"/>
            <p:nvPr/>
          </p:nvSpPr>
          <p:spPr>
            <a:xfrm>
              <a:off x="10207010" y="1085745"/>
              <a:ext cx="630301" cy="369332"/>
            </a:xfrm>
            <a:prstGeom prst="rect">
              <a:avLst/>
            </a:prstGeom>
            <a:noFill/>
          </p:spPr>
          <p:txBody>
            <a:bodyPr wrap="none" rtlCol="0">
              <a:spAutoFit/>
            </a:bodyPr>
            <a:lstStyle/>
            <a:p>
              <a:r>
                <a:rPr lang="en-US" altLang="zh-CN" dirty="0"/>
                <a:t>GEO</a:t>
              </a:r>
              <a:endParaRPr lang="zh-CN" altLang="en-US" dirty="0"/>
            </a:p>
          </p:txBody>
        </p:sp>
      </p:grpSp>
      <p:grpSp>
        <p:nvGrpSpPr>
          <p:cNvPr id="46" name="组合 45">
            <a:extLst>
              <a:ext uri="{FF2B5EF4-FFF2-40B4-BE49-F238E27FC236}">
                <a16:creationId xmlns:a16="http://schemas.microsoft.com/office/drawing/2014/main" id="{B285D9CA-2810-46DA-8BED-CED417B7D9D7}"/>
              </a:ext>
            </a:extLst>
          </p:cNvPr>
          <p:cNvGrpSpPr/>
          <p:nvPr/>
        </p:nvGrpSpPr>
        <p:grpSpPr>
          <a:xfrm>
            <a:off x="9595508" y="1705044"/>
            <a:ext cx="1236236" cy="867005"/>
            <a:chOff x="11040897" y="985442"/>
            <a:chExt cx="1236236" cy="867005"/>
          </a:xfrm>
        </p:grpSpPr>
        <p:pic>
          <p:nvPicPr>
            <p:cNvPr id="41" name="图片 40">
              <a:extLst>
                <a:ext uri="{FF2B5EF4-FFF2-40B4-BE49-F238E27FC236}">
                  <a16:creationId xmlns:a16="http://schemas.microsoft.com/office/drawing/2014/main" id="{9EE8B462-82E7-4509-9B1F-1FE073304888}"/>
                </a:ext>
              </a:extLst>
            </p:cNvPr>
            <p:cNvPicPr>
              <a:picLocks noChangeAspect="1"/>
            </p:cNvPicPr>
            <p:nvPr/>
          </p:nvPicPr>
          <p:blipFill rotWithShape="1">
            <a:blip r:embed="rId4"/>
            <a:srcRect b="12925"/>
            <a:stretch/>
          </p:blipFill>
          <p:spPr>
            <a:xfrm>
              <a:off x="11117649" y="985442"/>
              <a:ext cx="1130782" cy="569466"/>
            </a:xfrm>
            <a:prstGeom prst="rect">
              <a:avLst/>
            </a:prstGeom>
          </p:spPr>
        </p:pic>
        <p:sp>
          <p:nvSpPr>
            <p:cNvPr id="42" name="文本框 41">
              <a:extLst>
                <a:ext uri="{FF2B5EF4-FFF2-40B4-BE49-F238E27FC236}">
                  <a16:creationId xmlns:a16="http://schemas.microsoft.com/office/drawing/2014/main" id="{3A93DB48-7D65-4E02-8131-28BE2425A23C}"/>
                </a:ext>
              </a:extLst>
            </p:cNvPr>
            <p:cNvSpPr txBox="1"/>
            <p:nvPr/>
          </p:nvSpPr>
          <p:spPr>
            <a:xfrm>
              <a:off x="11040897" y="1483115"/>
              <a:ext cx="1236236" cy="369332"/>
            </a:xfrm>
            <a:prstGeom prst="rect">
              <a:avLst/>
            </a:prstGeom>
            <a:noFill/>
          </p:spPr>
          <p:txBody>
            <a:bodyPr wrap="none" rtlCol="0">
              <a:spAutoFit/>
            </a:bodyPr>
            <a:lstStyle/>
            <a:p>
              <a:r>
                <a:rPr lang="en-US" altLang="zh-CN" dirty="0"/>
                <a:t>Satellites 2</a:t>
              </a:r>
              <a:endParaRPr lang="zh-CN" altLang="en-US" dirty="0"/>
            </a:p>
          </p:txBody>
        </p:sp>
      </p:grpSp>
      <p:grpSp>
        <p:nvGrpSpPr>
          <p:cNvPr id="47" name="组合 46">
            <a:extLst>
              <a:ext uri="{FF2B5EF4-FFF2-40B4-BE49-F238E27FC236}">
                <a16:creationId xmlns:a16="http://schemas.microsoft.com/office/drawing/2014/main" id="{EEC61469-A778-4C8F-A121-C55A80CE4733}"/>
              </a:ext>
            </a:extLst>
          </p:cNvPr>
          <p:cNvGrpSpPr/>
          <p:nvPr/>
        </p:nvGrpSpPr>
        <p:grpSpPr>
          <a:xfrm>
            <a:off x="10418949" y="2122450"/>
            <a:ext cx="1515158" cy="867005"/>
            <a:chOff x="10763499" y="985442"/>
            <a:chExt cx="1515158" cy="867005"/>
          </a:xfrm>
        </p:grpSpPr>
        <p:pic>
          <p:nvPicPr>
            <p:cNvPr id="48" name="图片 47">
              <a:extLst>
                <a:ext uri="{FF2B5EF4-FFF2-40B4-BE49-F238E27FC236}">
                  <a16:creationId xmlns:a16="http://schemas.microsoft.com/office/drawing/2014/main" id="{9FD7B81D-C0FB-4861-97D6-AB9444872B2F}"/>
                </a:ext>
              </a:extLst>
            </p:cNvPr>
            <p:cNvPicPr>
              <a:picLocks noChangeAspect="1"/>
            </p:cNvPicPr>
            <p:nvPr/>
          </p:nvPicPr>
          <p:blipFill rotWithShape="1">
            <a:blip r:embed="rId4"/>
            <a:srcRect b="12925"/>
            <a:stretch/>
          </p:blipFill>
          <p:spPr>
            <a:xfrm>
              <a:off x="11117649" y="985442"/>
              <a:ext cx="1130782" cy="569466"/>
            </a:xfrm>
            <a:prstGeom prst="rect">
              <a:avLst/>
            </a:prstGeom>
          </p:spPr>
        </p:pic>
        <p:sp>
          <p:nvSpPr>
            <p:cNvPr id="49" name="文本框 48">
              <a:extLst>
                <a:ext uri="{FF2B5EF4-FFF2-40B4-BE49-F238E27FC236}">
                  <a16:creationId xmlns:a16="http://schemas.microsoft.com/office/drawing/2014/main" id="{528A1385-35D2-488D-89CC-FB5282DBD5B0}"/>
                </a:ext>
              </a:extLst>
            </p:cNvPr>
            <p:cNvSpPr txBox="1"/>
            <p:nvPr/>
          </p:nvSpPr>
          <p:spPr>
            <a:xfrm>
              <a:off x="10763499" y="1483115"/>
              <a:ext cx="1515158" cy="369332"/>
            </a:xfrm>
            <a:prstGeom prst="rect">
              <a:avLst/>
            </a:prstGeom>
            <a:noFill/>
          </p:spPr>
          <p:txBody>
            <a:bodyPr wrap="none" rtlCol="0">
              <a:spAutoFit/>
            </a:bodyPr>
            <a:lstStyle/>
            <a:p>
              <a:r>
                <a:rPr lang="en-US" altLang="zh-CN" dirty="0"/>
                <a:t>LEO satellite2</a:t>
              </a:r>
              <a:endParaRPr lang="zh-CN" altLang="en-US" dirty="0"/>
            </a:p>
          </p:txBody>
        </p:sp>
      </p:grpSp>
      <p:cxnSp>
        <p:nvCxnSpPr>
          <p:cNvPr id="50" name="直接箭头连接符 49">
            <a:extLst>
              <a:ext uri="{FF2B5EF4-FFF2-40B4-BE49-F238E27FC236}">
                <a16:creationId xmlns:a16="http://schemas.microsoft.com/office/drawing/2014/main" id="{839BF3AF-963E-46F4-A371-35B745BBD9C9}"/>
              </a:ext>
            </a:extLst>
          </p:cNvPr>
          <p:cNvCxnSpPr>
            <a:cxnSpLocks/>
            <a:stCxn id="40" idx="2"/>
            <a:endCxn id="21" idx="0"/>
          </p:cNvCxnSpPr>
          <p:nvPr/>
        </p:nvCxnSpPr>
        <p:spPr>
          <a:xfrm flipH="1">
            <a:off x="8521468" y="2047080"/>
            <a:ext cx="877906" cy="2949507"/>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440DFCD-2943-42C3-948A-852C11ACFC8C}"/>
              </a:ext>
            </a:extLst>
          </p:cNvPr>
          <p:cNvCxnSpPr>
            <a:cxnSpLocks/>
            <a:stCxn id="42" idx="2"/>
            <a:endCxn id="21" idx="0"/>
          </p:cNvCxnSpPr>
          <p:nvPr/>
        </p:nvCxnSpPr>
        <p:spPr>
          <a:xfrm flipH="1">
            <a:off x="8521468" y="2572049"/>
            <a:ext cx="1692158" cy="2424538"/>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ECCC36EC-6CC4-4200-9A84-F0E443BA2837}"/>
              </a:ext>
            </a:extLst>
          </p:cNvPr>
          <p:cNvCxnSpPr>
            <a:cxnSpLocks/>
            <a:stCxn id="49" idx="2"/>
            <a:endCxn id="21" idx="0"/>
          </p:cNvCxnSpPr>
          <p:nvPr/>
        </p:nvCxnSpPr>
        <p:spPr>
          <a:xfrm flipH="1">
            <a:off x="8521468" y="2989455"/>
            <a:ext cx="2655060" cy="2007132"/>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E63C5241-5244-468A-8294-C2A13CAC7DCB}"/>
              </a:ext>
            </a:extLst>
          </p:cNvPr>
          <p:cNvCxnSpPr>
            <a:cxnSpLocks/>
            <a:stCxn id="49" idx="2"/>
            <a:endCxn id="23" idx="0"/>
          </p:cNvCxnSpPr>
          <p:nvPr/>
        </p:nvCxnSpPr>
        <p:spPr>
          <a:xfrm flipH="1">
            <a:off x="10390222" y="2989455"/>
            <a:ext cx="786306" cy="2007131"/>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连接符: 曲线 67">
            <a:extLst>
              <a:ext uri="{FF2B5EF4-FFF2-40B4-BE49-F238E27FC236}">
                <a16:creationId xmlns:a16="http://schemas.microsoft.com/office/drawing/2014/main" id="{DDB440D9-DF41-4DA6-A463-CEF078D6EF59}"/>
              </a:ext>
            </a:extLst>
          </p:cNvPr>
          <p:cNvCxnSpPr>
            <a:stCxn id="20" idx="2"/>
            <a:endCxn id="21" idx="1"/>
          </p:cNvCxnSpPr>
          <p:nvPr/>
        </p:nvCxnSpPr>
        <p:spPr>
          <a:xfrm rot="5400000">
            <a:off x="7144089" y="4002817"/>
            <a:ext cx="2412146" cy="342612"/>
          </a:xfrm>
          <a:prstGeom prst="curvedConnector4">
            <a:avLst>
              <a:gd name="adj1" fmla="val 42048"/>
              <a:gd name="adj2" fmla="val 166723"/>
            </a:avLst>
          </a:prstGeom>
          <a:ln w="28575">
            <a:solidFill>
              <a:srgbClr val="203864"/>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6AFA6D0D-6530-4A59-8A6B-C5D68A6BF365}"/>
              </a:ext>
            </a:extLst>
          </p:cNvPr>
          <p:cNvPicPr>
            <a:picLocks noChangeAspect="1"/>
          </p:cNvPicPr>
          <p:nvPr/>
        </p:nvPicPr>
        <p:blipFill rotWithShape="1">
          <a:blip r:embed="rId6"/>
          <a:srcRect b="14351"/>
          <a:stretch/>
        </p:blipFill>
        <p:spPr>
          <a:xfrm>
            <a:off x="11392836" y="5334113"/>
            <a:ext cx="672791" cy="657112"/>
          </a:xfrm>
          <a:prstGeom prst="rect">
            <a:avLst/>
          </a:prstGeom>
        </p:spPr>
      </p:pic>
      <p:cxnSp>
        <p:nvCxnSpPr>
          <p:cNvPr id="44" name="直接箭头连接符 43">
            <a:extLst>
              <a:ext uri="{FF2B5EF4-FFF2-40B4-BE49-F238E27FC236}">
                <a16:creationId xmlns:a16="http://schemas.microsoft.com/office/drawing/2014/main" id="{03453C53-518C-4854-AECE-EE144FEEFBCD}"/>
              </a:ext>
            </a:extLst>
          </p:cNvPr>
          <p:cNvCxnSpPr>
            <a:cxnSpLocks/>
            <a:stCxn id="43" idx="1"/>
          </p:cNvCxnSpPr>
          <p:nvPr/>
        </p:nvCxnSpPr>
        <p:spPr>
          <a:xfrm flipH="1" flipV="1">
            <a:off x="10529822" y="5365918"/>
            <a:ext cx="863014" cy="296751"/>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86C5A29-0D17-4FFD-AF5C-AC2691D6FAC4}"/>
              </a:ext>
            </a:extLst>
          </p:cNvPr>
          <p:cNvCxnSpPr>
            <a:cxnSpLocks/>
            <a:stCxn id="43" idx="1"/>
          </p:cNvCxnSpPr>
          <p:nvPr/>
        </p:nvCxnSpPr>
        <p:spPr>
          <a:xfrm flipH="1" flipV="1">
            <a:off x="8743950" y="5392587"/>
            <a:ext cx="2648886" cy="270082"/>
          </a:xfrm>
          <a:prstGeom prst="straightConnector1">
            <a:avLst/>
          </a:prstGeom>
          <a:ln w="28575">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D1A39637-D8B3-4ABE-A95E-9BC9ECAB4FC1}"/>
              </a:ext>
            </a:extLst>
          </p:cNvPr>
          <p:cNvSpPr txBox="1"/>
          <p:nvPr/>
        </p:nvSpPr>
        <p:spPr>
          <a:xfrm>
            <a:off x="11532367" y="5924650"/>
            <a:ext cx="445956" cy="276999"/>
          </a:xfrm>
          <a:prstGeom prst="rect">
            <a:avLst/>
          </a:prstGeom>
          <a:noFill/>
        </p:spPr>
        <p:txBody>
          <a:bodyPr wrap="none" rtlCol="0">
            <a:spAutoFit/>
          </a:bodyPr>
          <a:lstStyle/>
          <a:p>
            <a:r>
              <a:rPr lang="en-US" altLang="zh-CN" sz="1200" b="1" dirty="0"/>
              <a:t>BS2</a:t>
            </a:r>
            <a:endParaRPr lang="zh-CN" altLang="en-US" sz="1200" b="1" dirty="0"/>
          </a:p>
        </p:txBody>
      </p:sp>
    </p:spTree>
    <p:extLst>
      <p:ext uri="{BB962C8B-B14F-4D97-AF65-F5344CB8AC3E}">
        <p14:creationId xmlns:p14="http://schemas.microsoft.com/office/powerpoint/2010/main" val="133221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73837AB-F745-44B8-A9F0-9EA2559F6418}"/>
              </a:ext>
            </a:extLst>
          </p:cNvPr>
          <p:cNvSpPr>
            <a:spLocks noGrp="1"/>
          </p:cNvSpPr>
          <p:nvPr>
            <p:ph type="sldNum" sz="quarter" idx="10"/>
          </p:nvPr>
        </p:nvSpPr>
        <p:spPr/>
        <p:txBody>
          <a:bodyPr/>
          <a:lstStyle/>
          <a:p>
            <a:fld id="{54B3F8C3-4D34-464E-BB5A-60724E4C6E9F}" type="slidenum">
              <a:rPr lang="zh-CN" altLang="en-US" smtClean="0"/>
              <a:t>27</a:t>
            </a:fld>
            <a:endParaRPr lang="zh-CN" altLang="en-US"/>
          </a:p>
        </p:txBody>
      </p:sp>
      <p:sp>
        <p:nvSpPr>
          <p:cNvPr id="4" name="标题 1">
            <a:extLst>
              <a:ext uri="{FF2B5EF4-FFF2-40B4-BE49-F238E27FC236}">
                <a16:creationId xmlns:a16="http://schemas.microsoft.com/office/drawing/2014/main" id="{EDFAC041-419A-4D18-8751-7DA237E62BFE}"/>
              </a:ext>
            </a:extLst>
          </p:cNvPr>
          <p:cNvSpPr txBox="1">
            <a:spLocks/>
          </p:cNvSpPr>
          <p:nvPr/>
        </p:nvSpPr>
        <p:spPr>
          <a:xfrm>
            <a:off x="614680" y="203200"/>
            <a:ext cx="9024620" cy="7302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星地频谱共享与干扰规避</a:t>
            </a:r>
            <a:r>
              <a:rPr lang="en-US" altLang="zh-CN" dirty="0"/>
              <a:t>—</a:t>
            </a:r>
            <a:r>
              <a:rPr lang="zh-CN" altLang="en-US" dirty="0"/>
              <a:t>研究现状</a:t>
            </a:r>
          </a:p>
        </p:txBody>
      </p:sp>
      <p:sp>
        <p:nvSpPr>
          <p:cNvPr id="5" name="文本框 4">
            <a:extLst>
              <a:ext uri="{FF2B5EF4-FFF2-40B4-BE49-F238E27FC236}">
                <a16:creationId xmlns:a16="http://schemas.microsoft.com/office/drawing/2014/main" id="{846B8EE4-1CB1-4033-94D8-A1BAA177643E}"/>
              </a:ext>
            </a:extLst>
          </p:cNvPr>
          <p:cNvSpPr txBox="1"/>
          <p:nvPr/>
        </p:nvSpPr>
        <p:spPr>
          <a:xfrm>
            <a:off x="285750" y="933449"/>
            <a:ext cx="1172845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基于小区业务需求和可用频谱资源来分配卫星波束，可以更好地适应动态的</a:t>
            </a:r>
            <a:r>
              <a:rPr lang="en-US" altLang="zh-CN" dirty="0">
                <a:latin typeface="微软雅黑" panose="020B0503020204020204" pitchFamily="34" charset="-122"/>
                <a:ea typeface="微软雅黑" panose="020B0503020204020204" pitchFamily="34" charset="-122"/>
              </a:rPr>
              <a:t>ISTCN</a:t>
            </a:r>
            <a:r>
              <a:rPr lang="zh-CN" altLang="en-US" dirty="0">
                <a:latin typeface="微软雅黑" panose="020B0503020204020204" pitchFamily="34" charset="-122"/>
                <a:ea typeface="微软雅黑" panose="020B0503020204020204" pitchFamily="34" charset="-122"/>
              </a:rPr>
              <a:t>环境。进一步地，提出了一种基于</a:t>
            </a:r>
            <a:r>
              <a:rPr lang="en-US" altLang="zh-CN" dirty="0">
                <a:latin typeface="微软雅黑" panose="020B0503020204020204" pitchFamily="34" charset="-122"/>
                <a:ea typeface="微软雅黑" panose="020B0503020204020204" pitchFamily="34" charset="-122"/>
              </a:rPr>
              <a:t>CR</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ADMA</a:t>
            </a: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能够根据可用频谱资源和终端数量自适应地调整多址接入的过载因子</a:t>
            </a:r>
            <a:r>
              <a:rPr lang="zh-CN" altLang="en-US" dirty="0">
                <a:latin typeface="微软雅黑" panose="020B0503020204020204" pitchFamily="34" charset="-122"/>
                <a:ea typeface="微软雅黑" panose="020B0503020204020204" pitchFamily="34" charset="-122"/>
              </a:rPr>
              <a:t>。</a:t>
            </a:r>
          </a:p>
        </p:txBody>
      </p:sp>
      <p:pic>
        <p:nvPicPr>
          <p:cNvPr id="7" name="图片 6">
            <a:extLst>
              <a:ext uri="{FF2B5EF4-FFF2-40B4-BE49-F238E27FC236}">
                <a16:creationId xmlns:a16="http://schemas.microsoft.com/office/drawing/2014/main" id="{CD11EFC8-5595-49C8-9942-A651B9A80893}"/>
              </a:ext>
            </a:extLst>
          </p:cNvPr>
          <p:cNvPicPr>
            <a:picLocks noChangeAspect="1"/>
          </p:cNvPicPr>
          <p:nvPr/>
        </p:nvPicPr>
        <p:blipFill>
          <a:blip r:embed="rId3"/>
          <a:stretch>
            <a:fillRect/>
          </a:stretch>
        </p:blipFill>
        <p:spPr>
          <a:xfrm>
            <a:off x="4293526" y="1726658"/>
            <a:ext cx="7612723" cy="4260853"/>
          </a:xfrm>
          <a:prstGeom prst="rect">
            <a:avLst/>
          </a:prstGeom>
        </p:spPr>
      </p:pic>
      <p:sp>
        <p:nvSpPr>
          <p:cNvPr id="8" name="文本框 7">
            <a:extLst>
              <a:ext uri="{FF2B5EF4-FFF2-40B4-BE49-F238E27FC236}">
                <a16:creationId xmlns:a16="http://schemas.microsoft.com/office/drawing/2014/main" id="{FF3FB782-F4D1-4562-A5D8-A9CCA470492F}"/>
              </a:ext>
            </a:extLst>
          </p:cNvPr>
          <p:cNvSpPr txBox="1"/>
          <p:nvPr/>
        </p:nvSpPr>
        <p:spPr>
          <a:xfrm>
            <a:off x="177800" y="6162100"/>
            <a:ext cx="11728449" cy="584775"/>
          </a:xfrm>
          <a:prstGeom prst="rect">
            <a:avLst/>
          </a:prstGeom>
          <a:noFill/>
        </p:spPr>
        <p:txBody>
          <a:bodyPr wrap="square" rtlCol="0">
            <a:spAutoFit/>
          </a:bodyPr>
          <a:lstStyle/>
          <a:p>
            <a:r>
              <a:rPr lang="en-US" altLang="zh-CN" sz="1600" dirty="0">
                <a:solidFill>
                  <a:srgbClr val="222222"/>
                </a:solidFill>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1600" b="0" i="0" dirty="0">
                <a:solidFill>
                  <a:srgbClr val="222222"/>
                </a:solidFill>
                <a:effectLst/>
                <a:latin typeface="Times New Roman" panose="02020603050405020304" pitchFamily="18" charset="0"/>
                <a:ea typeface="微软雅黑" panose="020B0503020204020204" pitchFamily="34" charset="-122"/>
                <a:cs typeface="Times New Roman" panose="02020603050405020304" pitchFamily="18" charset="0"/>
              </a:rPr>
              <a:t>Li Z, Wang S, Han S, et al. Joint design of beam hopping and multiple access based on cognitive radio for integrated satellite-terrestrial network[J]. IEEE Network, 2023, 37(1): 36-43.</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0266C66F-7AC3-4DE0-9C42-9C73A39256D7}"/>
              </a:ext>
            </a:extLst>
          </p:cNvPr>
          <p:cNvPicPr>
            <a:picLocks noChangeAspect="1"/>
          </p:cNvPicPr>
          <p:nvPr/>
        </p:nvPicPr>
        <p:blipFill>
          <a:blip r:embed="rId4"/>
          <a:stretch>
            <a:fillRect/>
          </a:stretch>
        </p:blipFill>
        <p:spPr>
          <a:xfrm>
            <a:off x="177800" y="2506309"/>
            <a:ext cx="4050457" cy="2772274"/>
          </a:xfrm>
          <a:prstGeom prst="rect">
            <a:avLst/>
          </a:prstGeom>
        </p:spPr>
      </p:pic>
    </p:spTree>
    <p:extLst>
      <p:ext uri="{BB962C8B-B14F-4D97-AF65-F5344CB8AC3E}">
        <p14:creationId xmlns:p14="http://schemas.microsoft.com/office/powerpoint/2010/main" val="1879917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7FB8E2D-ACAE-4C66-8039-E82E44D99330}"/>
              </a:ext>
            </a:extLst>
          </p:cNvPr>
          <p:cNvSpPr>
            <a:spLocks noGrp="1"/>
          </p:cNvSpPr>
          <p:nvPr>
            <p:ph type="sldNum" sz="quarter" idx="10"/>
          </p:nvPr>
        </p:nvSpPr>
        <p:spPr/>
        <p:txBody>
          <a:bodyPr/>
          <a:lstStyle/>
          <a:p>
            <a:fld id="{54B3F8C3-4D34-464E-BB5A-60724E4C6E9F}" type="slidenum">
              <a:rPr lang="zh-CN" altLang="en-US" smtClean="0"/>
              <a:t>28</a:t>
            </a:fld>
            <a:endParaRPr lang="zh-CN" altLang="en-US"/>
          </a:p>
        </p:txBody>
      </p:sp>
      <p:sp>
        <p:nvSpPr>
          <p:cNvPr id="4" name="标题 1">
            <a:extLst>
              <a:ext uri="{FF2B5EF4-FFF2-40B4-BE49-F238E27FC236}">
                <a16:creationId xmlns:a16="http://schemas.microsoft.com/office/drawing/2014/main" id="{956C097D-08C7-4B02-AF64-2A8FBBE9D943}"/>
              </a:ext>
            </a:extLst>
          </p:cNvPr>
          <p:cNvSpPr txBox="1">
            <a:spLocks/>
          </p:cNvSpPr>
          <p:nvPr/>
        </p:nvSpPr>
        <p:spPr>
          <a:xfrm>
            <a:off x="614679" y="203200"/>
            <a:ext cx="9110345" cy="7302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星地频谱共享与干扰规避</a:t>
            </a:r>
            <a:r>
              <a:rPr lang="en-US" altLang="zh-CN" dirty="0"/>
              <a:t>—</a:t>
            </a:r>
            <a:r>
              <a:rPr lang="zh-CN" altLang="en-US" dirty="0"/>
              <a:t>研究现状</a:t>
            </a:r>
          </a:p>
        </p:txBody>
      </p:sp>
      <p:sp>
        <p:nvSpPr>
          <p:cNvPr id="5" name="文本框 4">
            <a:extLst>
              <a:ext uri="{FF2B5EF4-FFF2-40B4-BE49-F238E27FC236}">
                <a16:creationId xmlns:a16="http://schemas.microsoft.com/office/drawing/2014/main" id="{302C54A9-2E0D-45EC-B433-19BBBFE9E74C}"/>
              </a:ext>
            </a:extLst>
          </p:cNvPr>
          <p:cNvSpPr txBox="1"/>
          <p:nvPr/>
        </p:nvSpPr>
        <p:spPr>
          <a:xfrm>
            <a:off x="304800" y="6162100"/>
            <a:ext cx="11287125" cy="584775"/>
          </a:xfrm>
          <a:prstGeom prst="rect">
            <a:avLst/>
          </a:prstGeom>
          <a:noFill/>
        </p:spPr>
        <p:txBody>
          <a:bodyPr wrap="square" rtlCol="0">
            <a:spAutoFit/>
          </a:bodyPr>
          <a:lstStyle>
            <a:defPPr>
              <a:defRPr lang="zh-CN"/>
            </a:defPPr>
            <a:lvl1pPr>
              <a:defRPr sz="1600">
                <a:solidFill>
                  <a:srgbClr val="222222"/>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[1] Deng H, Ying K, Feng D, et al. Satellites Beam Hopping Scheduling for Interference Avoidance[J]. IEEE Journal on Selected Areas in Communications, 2024.</a:t>
            </a:r>
            <a:endParaRPr lang="zh-CN" altLang="en-US" dirty="0"/>
          </a:p>
        </p:txBody>
      </p:sp>
      <p:sp>
        <p:nvSpPr>
          <p:cNvPr id="7" name="文本框 6">
            <a:extLst>
              <a:ext uri="{FF2B5EF4-FFF2-40B4-BE49-F238E27FC236}">
                <a16:creationId xmlns:a16="http://schemas.microsoft.com/office/drawing/2014/main" id="{4E5BDF73-A4C9-45DC-8258-509BD02FB149}"/>
              </a:ext>
            </a:extLst>
          </p:cNvPr>
          <p:cNvSpPr txBox="1"/>
          <p:nvPr/>
        </p:nvSpPr>
        <p:spPr>
          <a:xfrm>
            <a:off x="304800" y="992484"/>
            <a:ext cx="11191875"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将星地一体化无线网络系统的波束跳变调度问题分别建模为吞吐量驱动波束跳变( TDBH )问题和满意度驱动效应波束跳变( SDBH )问题。</a:t>
            </a:r>
            <a:r>
              <a:rPr lang="en-US" altLang="zh-CN" dirty="0">
                <a:latin typeface="微软雅黑" panose="020B0503020204020204" pitchFamily="34" charset="-122"/>
                <a:ea typeface="微软雅黑" panose="020B0503020204020204" pitchFamily="34" charset="-122"/>
              </a:rPr>
              <a:t>TDBH</a:t>
            </a:r>
            <a:r>
              <a:rPr lang="zh-CN" altLang="en-US" dirty="0">
                <a:latin typeface="微软雅黑" panose="020B0503020204020204" pitchFamily="34" charset="-122"/>
                <a:ea typeface="微软雅黑" panose="020B0503020204020204" pitchFamily="34" charset="-122"/>
              </a:rPr>
              <a:t>通过解耦成两个子问题后通过迭代进行求解，</a:t>
            </a:r>
            <a:r>
              <a:rPr lang="en-US" altLang="zh-CN" dirty="0">
                <a:latin typeface="微软雅黑" panose="020B0503020204020204" pitchFamily="34" charset="-122"/>
                <a:ea typeface="微软雅黑" panose="020B0503020204020204" pitchFamily="34" charset="-122"/>
              </a:rPr>
              <a:t>SDBH</a:t>
            </a:r>
            <a:r>
              <a:rPr lang="zh-CN" altLang="en-US" dirty="0">
                <a:latin typeface="微软雅黑" panose="020B0503020204020204" pitchFamily="34" charset="-122"/>
                <a:ea typeface="微软雅黑" panose="020B0503020204020204" pitchFamily="34" charset="-122"/>
              </a:rPr>
              <a:t>通过遗传算法求解。</a:t>
            </a:r>
          </a:p>
        </p:txBody>
      </p:sp>
      <p:sp>
        <p:nvSpPr>
          <p:cNvPr id="2" name="文本框 1">
            <a:extLst>
              <a:ext uri="{FF2B5EF4-FFF2-40B4-BE49-F238E27FC236}">
                <a16:creationId xmlns:a16="http://schemas.microsoft.com/office/drawing/2014/main" id="{BE5A9F64-2967-4ED8-BF99-F3E7ABA75B42}"/>
              </a:ext>
            </a:extLst>
          </p:cNvPr>
          <p:cNvSpPr txBox="1"/>
          <p:nvPr/>
        </p:nvSpPr>
        <p:spPr>
          <a:xfrm>
            <a:off x="330021" y="1676233"/>
            <a:ext cx="3029867" cy="369332"/>
          </a:xfrm>
          <a:prstGeom prst="rect">
            <a:avLst/>
          </a:prstGeom>
          <a:noFill/>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吞吐量驱动：流量需求可变</a:t>
            </a:r>
            <a:endParaRPr lang="en-US" altLang="zh-CN" dirty="0"/>
          </a:p>
        </p:txBody>
      </p:sp>
      <p:pic>
        <p:nvPicPr>
          <p:cNvPr id="6" name="图片 5">
            <a:extLst>
              <a:ext uri="{FF2B5EF4-FFF2-40B4-BE49-F238E27FC236}">
                <a16:creationId xmlns:a16="http://schemas.microsoft.com/office/drawing/2014/main" id="{A53E006E-6276-4EE9-95D5-A44FB51194E4}"/>
              </a:ext>
            </a:extLst>
          </p:cNvPr>
          <p:cNvPicPr>
            <a:picLocks noChangeAspect="1"/>
          </p:cNvPicPr>
          <p:nvPr/>
        </p:nvPicPr>
        <p:blipFill>
          <a:blip r:embed="rId3"/>
          <a:stretch>
            <a:fillRect/>
          </a:stretch>
        </p:blipFill>
        <p:spPr>
          <a:xfrm>
            <a:off x="304800" y="2024204"/>
            <a:ext cx="2890746" cy="1840225"/>
          </a:xfrm>
          <a:prstGeom prst="rect">
            <a:avLst/>
          </a:prstGeom>
        </p:spPr>
      </p:pic>
      <p:sp>
        <p:nvSpPr>
          <p:cNvPr id="10" name="文本框 9">
            <a:extLst>
              <a:ext uri="{FF2B5EF4-FFF2-40B4-BE49-F238E27FC236}">
                <a16:creationId xmlns:a16="http://schemas.microsoft.com/office/drawing/2014/main" id="{598E5920-3B8D-4914-B81D-7D3A0E3EDD31}"/>
              </a:ext>
            </a:extLst>
          </p:cNvPr>
          <p:cNvSpPr txBox="1"/>
          <p:nvPr/>
        </p:nvSpPr>
        <p:spPr>
          <a:xfrm>
            <a:off x="214899" y="3832184"/>
            <a:ext cx="3534641" cy="369332"/>
          </a:xfrm>
          <a:prstGeom prst="rect">
            <a:avLst/>
          </a:prstGeom>
          <a:noFill/>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满意度驱动：流量需求不可变</a:t>
            </a:r>
          </a:p>
        </p:txBody>
      </p:sp>
      <p:pic>
        <p:nvPicPr>
          <p:cNvPr id="11" name="图片 10">
            <a:extLst>
              <a:ext uri="{FF2B5EF4-FFF2-40B4-BE49-F238E27FC236}">
                <a16:creationId xmlns:a16="http://schemas.microsoft.com/office/drawing/2014/main" id="{7E1F5F0D-65DE-4E7B-98A0-94519E9993D3}"/>
              </a:ext>
            </a:extLst>
          </p:cNvPr>
          <p:cNvPicPr>
            <a:picLocks noChangeAspect="1"/>
          </p:cNvPicPr>
          <p:nvPr/>
        </p:nvPicPr>
        <p:blipFill>
          <a:blip r:embed="rId4"/>
          <a:stretch>
            <a:fillRect/>
          </a:stretch>
        </p:blipFill>
        <p:spPr>
          <a:xfrm>
            <a:off x="312642" y="4220817"/>
            <a:ext cx="2857515" cy="1952746"/>
          </a:xfrm>
          <a:prstGeom prst="rect">
            <a:avLst/>
          </a:prstGeom>
        </p:spPr>
      </p:pic>
      <p:pic>
        <p:nvPicPr>
          <p:cNvPr id="12" name="图片 11">
            <a:extLst>
              <a:ext uri="{FF2B5EF4-FFF2-40B4-BE49-F238E27FC236}">
                <a16:creationId xmlns:a16="http://schemas.microsoft.com/office/drawing/2014/main" id="{AFD61E77-DD4F-4791-AA5C-AC1C678D7A75}"/>
              </a:ext>
            </a:extLst>
          </p:cNvPr>
          <p:cNvPicPr>
            <a:picLocks noChangeAspect="1"/>
          </p:cNvPicPr>
          <p:nvPr/>
        </p:nvPicPr>
        <p:blipFill>
          <a:blip r:embed="rId5"/>
          <a:stretch>
            <a:fillRect/>
          </a:stretch>
        </p:blipFill>
        <p:spPr>
          <a:xfrm>
            <a:off x="3558062" y="2178886"/>
            <a:ext cx="2877361" cy="2335089"/>
          </a:xfrm>
          <a:prstGeom prst="rect">
            <a:avLst/>
          </a:prstGeom>
        </p:spPr>
      </p:pic>
      <p:sp>
        <p:nvSpPr>
          <p:cNvPr id="13" name="文本框 12">
            <a:extLst>
              <a:ext uri="{FF2B5EF4-FFF2-40B4-BE49-F238E27FC236}">
                <a16:creationId xmlns:a16="http://schemas.microsoft.com/office/drawing/2014/main" id="{EF043A7A-BBC4-473F-B003-DE602A0DEE84}"/>
              </a:ext>
            </a:extLst>
          </p:cNvPr>
          <p:cNvSpPr txBox="1"/>
          <p:nvPr/>
        </p:nvSpPr>
        <p:spPr>
          <a:xfrm>
            <a:off x="3846904" y="4651791"/>
            <a:ext cx="2569859" cy="738664"/>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TDBH</a:t>
            </a:r>
            <a:r>
              <a:rPr lang="zh-CN" altLang="en-US" sz="1400" dirty="0">
                <a:latin typeface="微软雅黑" panose="020B0503020204020204" pitchFamily="34" charset="-122"/>
                <a:ea typeface="微软雅黑" panose="020B0503020204020204" pitchFamily="34" charset="-122"/>
              </a:rPr>
              <a:t>：业务负载强度和不同信道条件以及调度方法对卫星系统吞吐量的影响</a:t>
            </a:r>
          </a:p>
        </p:txBody>
      </p:sp>
      <p:pic>
        <p:nvPicPr>
          <p:cNvPr id="16" name="图片 15">
            <a:extLst>
              <a:ext uri="{FF2B5EF4-FFF2-40B4-BE49-F238E27FC236}">
                <a16:creationId xmlns:a16="http://schemas.microsoft.com/office/drawing/2014/main" id="{A5B4F9B0-EDFC-4CDD-A7C3-B1D1B911C843}"/>
              </a:ext>
            </a:extLst>
          </p:cNvPr>
          <p:cNvPicPr>
            <a:picLocks noChangeAspect="1"/>
          </p:cNvPicPr>
          <p:nvPr/>
        </p:nvPicPr>
        <p:blipFill rotWithShape="1">
          <a:blip r:embed="rId6"/>
          <a:srcRect b="41877"/>
          <a:stretch/>
        </p:blipFill>
        <p:spPr>
          <a:xfrm>
            <a:off x="6448795" y="2243762"/>
            <a:ext cx="3021003" cy="2698974"/>
          </a:xfrm>
          <a:prstGeom prst="rect">
            <a:avLst/>
          </a:prstGeom>
        </p:spPr>
      </p:pic>
      <p:pic>
        <p:nvPicPr>
          <p:cNvPr id="15" name="图片 14">
            <a:extLst>
              <a:ext uri="{FF2B5EF4-FFF2-40B4-BE49-F238E27FC236}">
                <a16:creationId xmlns:a16="http://schemas.microsoft.com/office/drawing/2014/main" id="{310D8B5D-F254-4604-B1EA-FC4B95C8FD15}"/>
              </a:ext>
            </a:extLst>
          </p:cNvPr>
          <p:cNvPicPr>
            <a:picLocks noChangeAspect="1"/>
          </p:cNvPicPr>
          <p:nvPr/>
        </p:nvPicPr>
        <p:blipFill rotWithShape="1">
          <a:blip r:embed="rId6"/>
          <a:srcRect t="65793"/>
          <a:stretch/>
        </p:blipFill>
        <p:spPr>
          <a:xfrm>
            <a:off x="9438130" y="2622231"/>
            <a:ext cx="2809286" cy="1477131"/>
          </a:xfrm>
          <a:prstGeom prst="rect">
            <a:avLst/>
          </a:prstGeom>
        </p:spPr>
      </p:pic>
      <p:cxnSp>
        <p:nvCxnSpPr>
          <p:cNvPr id="18" name="直接连接符 17">
            <a:extLst>
              <a:ext uri="{FF2B5EF4-FFF2-40B4-BE49-F238E27FC236}">
                <a16:creationId xmlns:a16="http://schemas.microsoft.com/office/drawing/2014/main" id="{CF7951B6-404F-45A6-87E6-09F3301F7AF9}"/>
              </a:ext>
            </a:extLst>
          </p:cNvPr>
          <p:cNvCxnSpPr>
            <a:cxnSpLocks/>
          </p:cNvCxnSpPr>
          <p:nvPr/>
        </p:nvCxnSpPr>
        <p:spPr>
          <a:xfrm>
            <a:off x="3512132" y="1965373"/>
            <a:ext cx="0" cy="388817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830CDCE-37C6-492E-A539-ADC34FD22776}"/>
              </a:ext>
            </a:extLst>
          </p:cNvPr>
          <p:cNvSpPr txBox="1"/>
          <p:nvPr/>
        </p:nvSpPr>
        <p:spPr>
          <a:xfrm>
            <a:off x="6624742" y="5004291"/>
            <a:ext cx="5262458" cy="307777"/>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SDBH</a:t>
            </a:r>
            <a:r>
              <a:rPr lang="zh-CN" altLang="en-US" sz="1400" dirty="0">
                <a:latin typeface="微软雅黑" panose="020B0503020204020204" pitchFamily="34" charset="-122"/>
                <a:ea typeface="微软雅黑" panose="020B0503020204020204" pitchFamily="34" charset="-122"/>
              </a:rPr>
              <a:t>：平均满意度与平均总满意度性能对比</a:t>
            </a:r>
          </a:p>
        </p:txBody>
      </p:sp>
    </p:spTree>
    <p:extLst>
      <p:ext uri="{BB962C8B-B14F-4D97-AF65-F5344CB8AC3E}">
        <p14:creationId xmlns:p14="http://schemas.microsoft.com/office/powerpoint/2010/main" val="2159618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3C3AC12-6DEB-4390-84DC-130E29EACB1B}"/>
              </a:ext>
            </a:extLst>
          </p:cNvPr>
          <p:cNvSpPr>
            <a:spLocks noGrp="1"/>
          </p:cNvSpPr>
          <p:nvPr>
            <p:ph type="sldNum" sz="quarter" idx="10"/>
          </p:nvPr>
        </p:nvSpPr>
        <p:spPr/>
        <p:txBody>
          <a:bodyPr/>
          <a:lstStyle/>
          <a:p>
            <a:fld id="{54B3F8C3-4D34-464E-BB5A-60724E4C6E9F}" type="slidenum">
              <a:rPr lang="zh-CN" altLang="en-US" smtClean="0"/>
              <a:t>29</a:t>
            </a:fld>
            <a:endParaRPr lang="zh-CN" altLang="en-US"/>
          </a:p>
        </p:txBody>
      </p:sp>
      <p:sp>
        <p:nvSpPr>
          <p:cNvPr id="5" name="文本框 4">
            <a:extLst>
              <a:ext uri="{FF2B5EF4-FFF2-40B4-BE49-F238E27FC236}">
                <a16:creationId xmlns:a16="http://schemas.microsoft.com/office/drawing/2014/main" id="{047B8E48-CA10-4C00-A2DB-C8FC70DDDEFB}"/>
              </a:ext>
            </a:extLst>
          </p:cNvPr>
          <p:cNvSpPr txBox="1"/>
          <p:nvPr/>
        </p:nvSpPr>
        <p:spPr>
          <a:xfrm>
            <a:off x="279400" y="6162100"/>
            <a:ext cx="11633200" cy="584775"/>
          </a:xfrm>
          <a:prstGeom prst="rect">
            <a:avLst/>
          </a:prstGeom>
          <a:noFill/>
        </p:spPr>
        <p:txBody>
          <a:bodyPr wrap="square" rtlCol="0">
            <a:spAutoFit/>
          </a:bodyPr>
          <a:lstStyle>
            <a:defPPr>
              <a:defRPr lang="zh-CN"/>
            </a:defPPr>
            <a:lvl1pPr>
              <a:defRPr sz="1600">
                <a:solidFill>
                  <a:srgbClr val="222222"/>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t>[1]Li T, Yao R, Fan Y, et al. Pattern design and power management for cognitive LEO beaming hopping satellite-terrestrial networks[J]. IEEE Transactions on Cognitive Communications and Networking, 2023, 9(6): 1531-1545.</a:t>
            </a:r>
            <a:endParaRPr lang="zh-CN" altLang="en-US" dirty="0"/>
          </a:p>
        </p:txBody>
      </p:sp>
      <p:sp>
        <p:nvSpPr>
          <p:cNvPr id="6" name="标题 1">
            <a:extLst>
              <a:ext uri="{FF2B5EF4-FFF2-40B4-BE49-F238E27FC236}">
                <a16:creationId xmlns:a16="http://schemas.microsoft.com/office/drawing/2014/main" id="{F3AB9FB2-324B-4957-9D16-65958DE2FB22}"/>
              </a:ext>
            </a:extLst>
          </p:cNvPr>
          <p:cNvSpPr txBox="1">
            <a:spLocks/>
          </p:cNvSpPr>
          <p:nvPr/>
        </p:nvSpPr>
        <p:spPr>
          <a:xfrm>
            <a:off x="614679" y="203200"/>
            <a:ext cx="8748395" cy="7302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星地频谱共享与干扰规避</a:t>
            </a:r>
            <a:r>
              <a:rPr lang="en-US" altLang="zh-CN" dirty="0"/>
              <a:t>—</a:t>
            </a:r>
            <a:r>
              <a:rPr lang="zh-CN" altLang="en-US" dirty="0"/>
              <a:t>研究现状</a:t>
            </a:r>
          </a:p>
        </p:txBody>
      </p:sp>
      <p:sp>
        <p:nvSpPr>
          <p:cNvPr id="2" name="文本框 1">
            <a:extLst>
              <a:ext uri="{FF2B5EF4-FFF2-40B4-BE49-F238E27FC236}">
                <a16:creationId xmlns:a16="http://schemas.microsoft.com/office/drawing/2014/main" id="{2770B3FD-2219-4C7A-912D-720C0E8057FA}"/>
              </a:ext>
            </a:extLst>
          </p:cNvPr>
          <p:cNvSpPr txBox="1"/>
          <p:nvPr/>
        </p:nvSpPr>
        <p:spPr>
          <a:xfrm>
            <a:off x="340591" y="995762"/>
            <a:ext cx="11510818" cy="1200329"/>
          </a:xfrm>
          <a:prstGeom prst="rect">
            <a:avLst/>
          </a:prstGeom>
          <a:noFill/>
        </p:spPr>
        <p:txBody>
          <a:bodyPr wrap="square">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该论文针对偏远地区，研究低轨跳波束卫星与地面蜂窝系统，卫星是主系统，地面是次级系统。假设一个光束覆盖一个终端。不可忽视</a:t>
            </a:r>
            <a:r>
              <a:rPr lang="en-US" altLang="zh-CN" dirty="0"/>
              <a:t>SST</a:t>
            </a:r>
            <a:r>
              <a:rPr lang="zh-CN" altLang="en-US" dirty="0"/>
              <a:t>之间的干扰、</a:t>
            </a:r>
            <a:r>
              <a:rPr lang="en-US" altLang="zh-CN" dirty="0"/>
              <a:t>BST</a:t>
            </a:r>
            <a:r>
              <a:rPr lang="zh-CN" altLang="en-US" dirty="0"/>
              <a:t>之间的干扰。从</a:t>
            </a:r>
            <a:r>
              <a:rPr lang="en-US" altLang="zh-CN" dirty="0"/>
              <a:t>BST</a:t>
            </a:r>
            <a:r>
              <a:rPr lang="zh-CN" altLang="en-US" dirty="0"/>
              <a:t>到</a:t>
            </a:r>
            <a:r>
              <a:rPr lang="en-US" altLang="zh-CN" dirty="0"/>
              <a:t>SST</a:t>
            </a:r>
            <a:r>
              <a:rPr lang="zh-CN" altLang="en-US" dirty="0"/>
              <a:t>的</a:t>
            </a:r>
            <a:r>
              <a:rPr lang="en-US" altLang="zh-CN" dirty="0"/>
              <a:t>CCI</a:t>
            </a:r>
            <a:r>
              <a:rPr lang="zh-CN" altLang="en-US" dirty="0"/>
              <a:t>应限制在</a:t>
            </a:r>
            <a:r>
              <a:rPr lang="en-US" altLang="zh-CN" dirty="0"/>
              <a:t>CCI</a:t>
            </a:r>
            <a:r>
              <a:rPr lang="zh-CN" altLang="en-US" dirty="0"/>
              <a:t>阈值，故研究合适的资源分配算法来抑制</a:t>
            </a:r>
            <a:r>
              <a:rPr lang="en-US" altLang="zh-CN" dirty="0"/>
              <a:t>CCI</a:t>
            </a:r>
            <a:r>
              <a:rPr lang="zh-CN" altLang="en-US" dirty="0"/>
              <a:t>并提高</a:t>
            </a:r>
            <a:r>
              <a:rPr lang="en-US" altLang="zh-CN" dirty="0"/>
              <a:t>CSTN</a:t>
            </a:r>
            <a:r>
              <a:rPr lang="zh-CN" altLang="en-US" dirty="0"/>
              <a:t>在频谱共享场景中的</a:t>
            </a:r>
            <a:r>
              <a:rPr lang="en-US" altLang="zh-CN" dirty="0"/>
              <a:t>QoS</a:t>
            </a:r>
            <a:r>
              <a:rPr lang="zh-CN" altLang="en-US" dirty="0"/>
              <a:t>。星地采用全频率复用方案，地面基站是</a:t>
            </a:r>
            <a:r>
              <a:rPr lang="en-US" altLang="zh-CN" dirty="0"/>
              <a:t>W</a:t>
            </a:r>
            <a:r>
              <a:rPr lang="zh-CN" altLang="en-US" dirty="0"/>
              <a:t>个定向天线，卫星配备</a:t>
            </a:r>
            <a:r>
              <a:rPr lang="en-US" altLang="zh-CN" dirty="0"/>
              <a:t>K</a:t>
            </a:r>
            <a:r>
              <a:rPr lang="zh-CN" altLang="en-US" dirty="0"/>
              <a:t>个点波束。</a:t>
            </a:r>
          </a:p>
        </p:txBody>
      </p:sp>
      <p:pic>
        <p:nvPicPr>
          <p:cNvPr id="4" name="图片 3">
            <a:extLst>
              <a:ext uri="{FF2B5EF4-FFF2-40B4-BE49-F238E27FC236}">
                <a16:creationId xmlns:a16="http://schemas.microsoft.com/office/drawing/2014/main" id="{931CD221-9381-4547-97DE-97CEBF009F53}"/>
              </a:ext>
            </a:extLst>
          </p:cNvPr>
          <p:cNvPicPr>
            <a:picLocks noChangeAspect="1"/>
          </p:cNvPicPr>
          <p:nvPr/>
        </p:nvPicPr>
        <p:blipFill rotWithShape="1">
          <a:blip r:embed="rId4"/>
          <a:srcRect l="2971" t="1999" r="1175"/>
          <a:stretch/>
        </p:blipFill>
        <p:spPr>
          <a:xfrm>
            <a:off x="340591" y="2405789"/>
            <a:ext cx="5968844" cy="3570644"/>
          </a:xfrm>
          <a:prstGeom prst="rect">
            <a:avLst/>
          </a:prstGeom>
        </p:spPr>
      </p:pic>
      <p:sp>
        <p:nvSpPr>
          <p:cNvPr id="7" name="文本框 6">
            <a:extLst>
              <a:ext uri="{FF2B5EF4-FFF2-40B4-BE49-F238E27FC236}">
                <a16:creationId xmlns:a16="http://schemas.microsoft.com/office/drawing/2014/main" id="{9701409E-E215-4894-BE70-BCE77B6B707D}"/>
              </a:ext>
            </a:extLst>
          </p:cNvPr>
          <p:cNvSpPr txBox="1"/>
          <p:nvPr/>
        </p:nvSpPr>
        <p:spPr>
          <a:xfrm>
            <a:off x="897971" y="2425951"/>
            <a:ext cx="1662544"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（跳波束、功率）</a:t>
            </a:r>
          </a:p>
        </p:txBody>
      </p:sp>
      <p:sp>
        <p:nvSpPr>
          <p:cNvPr id="8" name="文本框 7">
            <a:extLst>
              <a:ext uri="{FF2B5EF4-FFF2-40B4-BE49-F238E27FC236}">
                <a16:creationId xmlns:a16="http://schemas.microsoft.com/office/drawing/2014/main" id="{CAA585D0-C073-4DEA-83F9-A85D4919032E}"/>
              </a:ext>
            </a:extLst>
          </p:cNvPr>
          <p:cNvSpPr txBox="1"/>
          <p:nvPr/>
        </p:nvSpPr>
        <p:spPr>
          <a:xfrm>
            <a:off x="4315694" y="5847577"/>
            <a:ext cx="1662544"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（功率、接入）</a:t>
            </a:r>
          </a:p>
        </p:txBody>
      </p:sp>
      <p:graphicFrame>
        <p:nvGraphicFramePr>
          <p:cNvPr id="10" name="对象 9">
            <a:extLst>
              <a:ext uri="{FF2B5EF4-FFF2-40B4-BE49-F238E27FC236}">
                <a16:creationId xmlns:a16="http://schemas.microsoft.com/office/drawing/2014/main" id="{D2F7DBA2-B73A-4AF8-9C49-DDC1B201FB56}"/>
              </a:ext>
            </a:extLst>
          </p:cNvPr>
          <p:cNvGraphicFramePr>
            <a:graphicFrameLocks noChangeAspect="1"/>
          </p:cNvGraphicFramePr>
          <p:nvPr>
            <p:extLst>
              <p:ext uri="{D42A27DB-BD31-4B8C-83A1-F6EECF244321}">
                <p14:modId xmlns:p14="http://schemas.microsoft.com/office/powerpoint/2010/main" val="1405298913"/>
              </p:ext>
            </p:extLst>
          </p:nvPr>
        </p:nvGraphicFramePr>
        <p:xfrm>
          <a:off x="10476083" y="2425951"/>
          <a:ext cx="1528763" cy="549275"/>
        </p:xfrm>
        <a:graphic>
          <a:graphicData uri="http://schemas.openxmlformats.org/presentationml/2006/ole">
            <mc:AlternateContent xmlns:mc="http://schemas.openxmlformats.org/markup-compatibility/2006">
              <mc:Choice xmlns:v="urn:schemas-microsoft-com:vml" Requires="v">
                <p:oleObj spid="_x0000_s1051" name="AxMath" r:id="rId5" imgW="1008000" imgH="359640" progId="Equation.AxMath">
                  <p:embed/>
                </p:oleObj>
              </mc:Choice>
              <mc:Fallback>
                <p:oleObj name="AxMath" r:id="rId5" imgW="1008000" imgH="359640" progId="Equation.AxMath">
                  <p:embed/>
                  <p:pic>
                    <p:nvPicPr>
                      <p:cNvPr id="0" name=""/>
                      <p:cNvPicPr/>
                      <p:nvPr/>
                    </p:nvPicPr>
                    <p:blipFill>
                      <a:blip r:embed="rId6"/>
                      <a:stretch>
                        <a:fillRect/>
                      </a:stretch>
                    </p:blipFill>
                    <p:spPr>
                      <a:xfrm>
                        <a:off x="10476083" y="2425951"/>
                        <a:ext cx="1528763" cy="549275"/>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7FE81001-114D-4737-A236-B00C04E2EE38}"/>
              </a:ext>
            </a:extLst>
          </p:cNvPr>
          <p:cNvPicPr>
            <a:picLocks noChangeAspect="1"/>
          </p:cNvPicPr>
          <p:nvPr/>
        </p:nvPicPr>
        <p:blipFill>
          <a:blip r:embed="rId7"/>
          <a:stretch>
            <a:fillRect/>
          </a:stretch>
        </p:blipFill>
        <p:spPr>
          <a:xfrm>
            <a:off x="8859677" y="1910442"/>
            <a:ext cx="2239919" cy="542589"/>
          </a:xfrm>
          <a:prstGeom prst="rect">
            <a:avLst/>
          </a:prstGeom>
        </p:spPr>
      </p:pic>
      <p:sp>
        <p:nvSpPr>
          <p:cNvPr id="13" name="文本框 12">
            <a:extLst>
              <a:ext uri="{FF2B5EF4-FFF2-40B4-BE49-F238E27FC236}">
                <a16:creationId xmlns:a16="http://schemas.microsoft.com/office/drawing/2014/main" id="{F14CFD9C-7DA8-410E-BA6B-E327A921AB2D}"/>
              </a:ext>
            </a:extLst>
          </p:cNvPr>
          <p:cNvSpPr txBox="1"/>
          <p:nvPr/>
        </p:nvSpPr>
        <p:spPr>
          <a:xfrm>
            <a:off x="6071904" y="2005230"/>
            <a:ext cx="3001143"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BS</a:t>
            </a:r>
            <a:r>
              <a:rPr lang="zh-CN" altLang="en-US" dirty="0">
                <a:latin typeface="微软雅黑" panose="020B0503020204020204" pitchFamily="34" charset="-122"/>
                <a:ea typeface="微软雅黑" panose="020B0503020204020204" pitchFamily="34" charset="-122"/>
              </a:rPr>
              <a:t>边缘终端损耗补偿机制：</a:t>
            </a:r>
          </a:p>
        </p:txBody>
      </p:sp>
      <p:pic>
        <p:nvPicPr>
          <p:cNvPr id="14" name="图片 13">
            <a:extLst>
              <a:ext uri="{FF2B5EF4-FFF2-40B4-BE49-F238E27FC236}">
                <a16:creationId xmlns:a16="http://schemas.microsoft.com/office/drawing/2014/main" id="{F386D799-E43D-4D02-8E90-923D3B524F9C}"/>
              </a:ext>
            </a:extLst>
          </p:cNvPr>
          <p:cNvPicPr>
            <a:picLocks noChangeAspect="1"/>
          </p:cNvPicPr>
          <p:nvPr/>
        </p:nvPicPr>
        <p:blipFill>
          <a:blip r:embed="rId8"/>
          <a:stretch>
            <a:fillRect/>
          </a:stretch>
        </p:blipFill>
        <p:spPr>
          <a:xfrm>
            <a:off x="9177622" y="2446934"/>
            <a:ext cx="1232127" cy="542588"/>
          </a:xfrm>
          <a:prstGeom prst="rect">
            <a:avLst/>
          </a:prstGeom>
        </p:spPr>
      </p:pic>
      <p:pic>
        <p:nvPicPr>
          <p:cNvPr id="15" name="图片 14">
            <a:extLst>
              <a:ext uri="{FF2B5EF4-FFF2-40B4-BE49-F238E27FC236}">
                <a16:creationId xmlns:a16="http://schemas.microsoft.com/office/drawing/2014/main" id="{92507BD5-4659-4698-9DF6-6E252A5AB32E}"/>
              </a:ext>
            </a:extLst>
          </p:cNvPr>
          <p:cNvPicPr>
            <a:picLocks noChangeAspect="1"/>
          </p:cNvPicPr>
          <p:nvPr/>
        </p:nvPicPr>
        <p:blipFill>
          <a:blip r:embed="rId9"/>
          <a:stretch>
            <a:fillRect/>
          </a:stretch>
        </p:blipFill>
        <p:spPr>
          <a:xfrm>
            <a:off x="7723033" y="2469113"/>
            <a:ext cx="1388254" cy="515172"/>
          </a:xfrm>
          <a:prstGeom prst="rect">
            <a:avLst/>
          </a:prstGeom>
        </p:spPr>
      </p:pic>
      <p:pic>
        <p:nvPicPr>
          <p:cNvPr id="16" name="图片 15">
            <a:extLst>
              <a:ext uri="{FF2B5EF4-FFF2-40B4-BE49-F238E27FC236}">
                <a16:creationId xmlns:a16="http://schemas.microsoft.com/office/drawing/2014/main" id="{83CA7276-D58C-4A67-A8F5-A277882AC423}"/>
              </a:ext>
            </a:extLst>
          </p:cNvPr>
          <p:cNvPicPr>
            <a:picLocks noChangeAspect="1"/>
          </p:cNvPicPr>
          <p:nvPr/>
        </p:nvPicPr>
        <p:blipFill rotWithShape="1">
          <a:blip r:embed="rId10"/>
          <a:srcRect t="20954"/>
          <a:stretch/>
        </p:blipFill>
        <p:spPr>
          <a:xfrm>
            <a:off x="8859678" y="3066010"/>
            <a:ext cx="1232127" cy="470183"/>
          </a:xfrm>
          <a:prstGeom prst="rect">
            <a:avLst/>
          </a:prstGeom>
        </p:spPr>
      </p:pic>
      <p:pic>
        <p:nvPicPr>
          <p:cNvPr id="17" name="图片 16">
            <a:extLst>
              <a:ext uri="{FF2B5EF4-FFF2-40B4-BE49-F238E27FC236}">
                <a16:creationId xmlns:a16="http://schemas.microsoft.com/office/drawing/2014/main" id="{6A546C85-C3ED-4D39-9049-4AFFEB73005A}"/>
              </a:ext>
            </a:extLst>
          </p:cNvPr>
          <p:cNvPicPr>
            <a:picLocks noChangeAspect="1"/>
          </p:cNvPicPr>
          <p:nvPr/>
        </p:nvPicPr>
        <p:blipFill>
          <a:blip r:embed="rId11"/>
          <a:stretch>
            <a:fillRect/>
          </a:stretch>
        </p:blipFill>
        <p:spPr>
          <a:xfrm>
            <a:off x="6416526" y="3997462"/>
            <a:ext cx="2946548" cy="1689516"/>
          </a:xfrm>
          <a:prstGeom prst="rect">
            <a:avLst/>
          </a:prstGeom>
        </p:spPr>
      </p:pic>
      <p:pic>
        <p:nvPicPr>
          <p:cNvPr id="18" name="图片 17">
            <a:extLst>
              <a:ext uri="{FF2B5EF4-FFF2-40B4-BE49-F238E27FC236}">
                <a16:creationId xmlns:a16="http://schemas.microsoft.com/office/drawing/2014/main" id="{723119BC-6152-45D1-86E3-8C103446AE5A}"/>
              </a:ext>
            </a:extLst>
          </p:cNvPr>
          <p:cNvPicPr>
            <a:picLocks noChangeAspect="1"/>
          </p:cNvPicPr>
          <p:nvPr/>
        </p:nvPicPr>
        <p:blipFill rotWithShape="1">
          <a:blip r:embed="rId12"/>
          <a:srcRect r="12574"/>
          <a:stretch/>
        </p:blipFill>
        <p:spPr>
          <a:xfrm>
            <a:off x="8711719" y="3899998"/>
            <a:ext cx="3200881" cy="1739907"/>
          </a:xfrm>
          <a:prstGeom prst="rect">
            <a:avLst/>
          </a:prstGeom>
        </p:spPr>
      </p:pic>
      <p:sp>
        <p:nvSpPr>
          <p:cNvPr id="19" name="文本框 18">
            <a:extLst>
              <a:ext uri="{FF2B5EF4-FFF2-40B4-BE49-F238E27FC236}">
                <a16:creationId xmlns:a16="http://schemas.microsoft.com/office/drawing/2014/main" id="{62DA615C-B11B-46EF-9054-CCC2C8F367D9}"/>
              </a:ext>
            </a:extLst>
          </p:cNvPr>
          <p:cNvSpPr txBox="1"/>
          <p:nvPr/>
        </p:nvSpPr>
        <p:spPr>
          <a:xfrm>
            <a:off x="6124912" y="3420342"/>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问题建模：</a:t>
            </a:r>
          </a:p>
        </p:txBody>
      </p:sp>
    </p:spTree>
    <p:extLst>
      <p:ext uri="{BB962C8B-B14F-4D97-AF65-F5344CB8AC3E}">
        <p14:creationId xmlns:p14="http://schemas.microsoft.com/office/powerpoint/2010/main" val="3043979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09D86-2F1E-464C-B06D-CFB3A46A60D1}"/>
              </a:ext>
            </a:extLst>
          </p:cNvPr>
          <p:cNvSpPr>
            <a:spLocks noGrp="1"/>
          </p:cNvSpPr>
          <p:nvPr>
            <p:ph type="title"/>
          </p:nvPr>
        </p:nvSpPr>
        <p:spPr/>
        <p:txBody>
          <a:bodyPr/>
          <a:lstStyle/>
          <a:p>
            <a:r>
              <a:rPr lang="en-US" altLang="zh-CN" dirty="0" err="1"/>
              <a:t>Starlink</a:t>
            </a:r>
            <a:r>
              <a:rPr lang="zh-CN" altLang="en-US" dirty="0"/>
              <a:t>简介</a:t>
            </a:r>
          </a:p>
        </p:txBody>
      </p:sp>
      <p:sp>
        <p:nvSpPr>
          <p:cNvPr id="3" name="灯片编号占位符 2">
            <a:extLst>
              <a:ext uri="{FF2B5EF4-FFF2-40B4-BE49-F238E27FC236}">
                <a16:creationId xmlns:a16="http://schemas.microsoft.com/office/drawing/2014/main" id="{9D185E4E-0CB0-4E52-B7A5-191F784C2465}"/>
              </a:ext>
            </a:extLst>
          </p:cNvPr>
          <p:cNvSpPr>
            <a:spLocks noGrp="1"/>
          </p:cNvSpPr>
          <p:nvPr>
            <p:ph type="sldNum" sz="quarter" idx="10"/>
          </p:nvPr>
        </p:nvSpPr>
        <p:spPr/>
        <p:txBody>
          <a:bodyPr/>
          <a:lstStyle/>
          <a:p>
            <a:fld id="{54B3F8C3-4D34-464E-BB5A-60724E4C6E9F}" type="slidenum">
              <a:rPr lang="zh-CN" altLang="en-US" smtClean="0"/>
              <a:t>3</a:t>
            </a:fld>
            <a:endParaRPr lang="zh-CN" altLang="en-US"/>
          </a:p>
        </p:txBody>
      </p:sp>
      <p:sp>
        <p:nvSpPr>
          <p:cNvPr id="7" name="文本框 6">
            <a:extLst>
              <a:ext uri="{FF2B5EF4-FFF2-40B4-BE49-F238E27FC236}">
                <a16:creationId xmlns:a16="http://schemas.microsoft.com/office/drawing/2014/main" id="{02ADD231-C47B-48E1-842D-F7AE0E1DDB5F}"/>
              </a:ext>
            </a:extLst>
          </p:cNvPr>
          <p:cNvSpPr txBox="1"/>
          <p:nvPr/>
        </p:nvSpPr>
        <p:spPr>
          <a:xfrm>
            <a:off x="457843" y="991127"/>
            <a:ext cx="11556357" cy="1528624"/>
          </a:xfrm>
          <a:prstGeom prst="rect">
            <a:avLst/>
          </a:prstGeom>
          <a:noFill/>
        </p:spPr>
        <p:txBody>
          <a:bodyPr wrap="square" rtlCol="0">
            <a:spAutoFit/>
          </a:bodyPr>
          <a:lstStyle/>
          <a:p>
            <a:pPr>
              <a:lnSpc>
                <a:spcPts val="2800"/>
              </a:lnSpc>
            </a:pPr>
            <a:r>
              <a:rPr lang="en-US" altLang="zh-CN" sz="2400" b="1" dirty="0" err="1">
                <a:latin typeface="微软雅黑" panose="020B0503020204020204" pitchFamily="34" charset="-122"/>
                <a:ea typeface="微软雅黑" panose="020B0503020204020204" pitchFamily="34" charset="-122"/>
              </a:rPr>
              <a:t>Starlink</a:t>
            </a:r>
            <a:r>
              <a:rPr lang="zh-CN" altLang="en-US" sz="2400" b="1" dirty="0">
                <a:latin typeface="微软雅黑" panose="020B0503020204020204" pitchFamily="34" charset="-122"/>
                <a:ea typeface="微软雅黑" panose="020B0503020204020204" pitchFamily="34" charset="-122"/>
              </a:rPr>
              <a:t>是</a:t>
            </a:r>
            <a:r>
              <a:rPr lang="en-US" altLang="zh-CN" sz="2400" b="1" dirty="0">
                <a:latin typeface="微软雅黑" panose="020B0503020204020204" pitchFamily="34" charset="-122"/>
                <a:ea typeface="微软雅黑" panose="020B0503020204020204" pitchFamily="34" charset="-122"/>
              </a:rPr>
              <a:t>SpaceX</a:t>
            </a:r>
            <a:r>
              <a:rPr lang="zh-CN" altLang="en-US" sz="2400" b="1" dirty="0">
                <a:latin typeface="微软雅黑" panose="020B0503020204020204" pitchFamily="34" charset="-122"/>
                <a:ea typeface="微软雅黑" panose="020B0503020204020204" pitchFamily="34" charset="-122"/>
              </a:rPr>
              <a:t>公司发射并运营的卫星互联网星座，计划到</a:t>
            </a:r>
            <a:r>
              <a:rPr lang="en-US" altLang="zh-CN" sz="2400" b="1" dirty="0">
                <a:latin typeface="微软雅黑" panose="020B0503020204020204" pitchFamily="34" charset="-122"/>
                <a:ea typeface="微软雅黑" panose="020B0503020204020204" pitchFamily="34" charset="-122"/>
              </a:rPr>
              <a:t>2020</a:t>
            </a:r>
            <a:r>
              <a:rPr lang="zh-CN" altLang="en-US" sz="2400" b="1" dirty="0">
                <a:latin typeface="微软雅黑" panose="020B0503020204020204" pitchFamily="34" charset="-122"/>
                <a:ea typeface="微软雅黑" panose="020B0503020204020204" pitchFamily="34" charset="-122"/>
              </a:rPr>
              <a:t>年代中期之前发射</a:t>
            </a:r>
            <a:r>
              <a:rPr lang="en-US" altLang="zh-CN" sz="2400" b="1" dirty="0">
                <a:latin typeface="微软雅黑" panose="020B0503020204020204" pitchFamily="34" charset="-122"/>
                <a:ea typeface="微软雅黑" panose="020B0503020204020204" pitchFamily="34" charset="-122"/>
              </a:rPr>
              <a:t>12000</a:t>
            </a:r>
            <a:r>
              <a:rPr lang="zh-CN" altLang="en-US" sz="2400" b="1" dirty="0">
                <a:latin typeface="微软雅黑" panose="020B0503020204020204" pitchFamily="34" charset="-122"/>
                <a:ea typeface="微软雅黑" panose="020B0503020204020204" pitchFamily="34" charset="-122"/>
              </a:rPr>
              <a:t>颗卫星，后续扩展至</a:t>
            </a:r>
            <a:r>
              <a:rPr lang="en-US" altLang="zh-CN" sz="2400" b="1" dirty="0">
                <a:latin typeface="微软雅黑" panose="020B0503020204020204" pitchFamily="34" charset="-122"/>
                <a:ea typeface="微软雅黑" panose="020B0503020204020204" pitchFamily="34" charset="-122"/>
              </a:rPr>
              <a:t>42000</a:t>
            </a:r>
            <a:r>
              <a:rPr lang="zh-CN" altLang="en-US" sz="2400" b="1" dirty="0">
                <a:latin typeface="微软雅黑" panose="020B0503020204020204" pitchFamily="34" charset="-122"/>
                <a:ea typeface="微软雅黑" panose="020B0503020204020204" pitchFamily="34" charset="-122"/>
              </a:rPr>
              <a:t>颗卫星。通过多频段组合方案（</a:t>
            </a:r>
            <a:r>
              <a:rPr lang="en-US" altLang="zh-CN" sz="2400" b="1" dirty="0">
                <a:latin typeface="微软雅黑" panose="020B0503020204020204" pitchFamily="34" charset="-122"/>
                <a:ea typeface="微软雅黑" panose="020B0503020204020204" pitchFamily="34" charset="-122"/>
              </a:rPr>
              <a:t>Ku/Ka/Q/V/E</a:t>
            </a:r>
            <a:r>
              <a:rPr lang="zh-CN" altLang="en-US" sz="2400" b="1" dirty="0">
                <a:latin typeface="微软雅黑" panose="020B0503020204020204" pitchFamily="34" charset="-122"/>
                <a:ea typeface="微软雅黑" panose="020B0503020204020204" pitchFamily="34" charset="-122"/>
              </a:rPr>
              <a:t>频段）和分层轨道架构设计（包含</a:t>
            </a:r>
            <a:r>
              <a:rPr lang="en-US" altLang="zh-CN" sz="2400" b="1" dirty="0">
                <a:latin typeface="微软雅黑" panose="020B0503020204020204" pitchFamily="34" charset="-122"/>
                <a:ea typeface="微软雅黑" panose="020B0503020204020204" pitchFamily="34" charset="-122"/>
              </a:rPr>
              <a:t>550km</a:t>
            </a:r>
            <a:r>
              <a:rPr lang="zh-CN" altLang="en-US" sz="2400" b="1" dirty="0">
                <a:latin typeface="微软雅黑" panose="020B0503020204020204" pitchFamily="34" charset="-122"/>
                <a:ea typeface="微软雅黑" panose="020B0503020204020204" pitchFamily="34" charset="-122"/>
              </a:rPr>
              <a:t>低轨、</a:t>
            </a:r>
            <a:r>
              <a:rPr lang="en-US" altLang="zh-CN" sz="2400" dirty="0">
                <a:latin typeface="微软雅黑" panose="020B0503020204020204" pitchFamily="34" charset="-122"/>
                <a:ea typeface="微软雅黑" panose="020B0503020204020204" pitchFamily="34" charset="-122"/>
              </a:rPr>
              <a:t>1200km</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340km</a:t>
            </a:r>
            <a:r>
              <a:rPr lang="zh-CN" altLang="en-US" sz="2400" b="1" dirty="0">
                <a:latin typeface="微软雅黑" panose="020B0503020204020204" pitchFamily="34" charset="-122"/>
                <a:ea typeface="微软雅黑" panose="020B0503020204020204" pitchFamily="34" charset="-122"/>
              </a:rPr>
              <a:t>极低轨），结合多项核心技术实现全球通信覆盖。</a:t>
            </a:r>
          </a:p>
        </p:txBody>
      </p:sp>
      <p:pic>
        <p:nvPicPr>
          <p:cNvPr id="5" name="图片 4">
            <a:extLst>
              <a:ext uri="{FF2B5EF4-FFF2-40B4-BE49-F238E27FC236}">
                <a16:creationId xmlns:a16="http://schemas.microsoft.com/office/drawing/2014/main" id="{07ECFC44-6E64-48A5-84A6-AD18A45F4454}"/>
              </a:ext>
            </a:extLst>
          </p:cNvPr>
          <p:cNvPicPr>
            <a:picLocks noChangeAspect="1"/>
          </p:cNvPicPr>
          <p:nvPr/>
        </p:nvPicPr>
        <p:blipFill>
          <a:blip r:embed="rId3"/>
          <a:stretch>
            <a:fillRect/>
          </a:stretch>
        </p:blipFill>
        <p:spPr>
          <a:xfrm>
            <a:off x="6398567" y="2509194"/>
            <a:ext cx="5544324" cy="3658111"/>
          </a:xfrm>
          <a:prstGeom prst="rect">
            <a:avLst/>
          </a:prstGeom>
        </p:spPr>
      </p:pic>
      <p:pic>
        <p:nvPicPr>
          <p:cNvPr id="8" name="图片 7">
            <a:extLst>
              <a:ext uri="{FF2B5EF4-FFF2-40B4-BE49-F238E27FC236}">
                <a16:creationId xmlns:a16="http://schemas.microsoft.com/office/drawing/2014/main" id="{12A679A3-51EB-4727-A6B1-78EFA8B3105E}"/>
              </a:ext>
            </a:extLst>
          </p:cNvPr>
          <p:cNvPicPr>
            <a:picLocks noChangeAspect="1"/>
          </p:cNvPicPr>
          <p:nvPr/>
        </p:nvPicPr>
        <p:blipFill>
          <a:blip r:embed="rId4"/>
          <a:stretch>
            <a:fillRect/>
          </a:stretch>
        </p:blipFill>
        <p:spPr>
          <a:xfrm>
            <a:off x="467468" y="2690508"/>
            <a:ext cx="5439534" cy="2429214"/>
          </a:xfrm>
          <a:prstGeom prst="rect">
            <a:avLst/>
          </a:prstGeom>
        </p:spPr>
      </p:pic>
      <p:sp>
        <p:nvSpPr>
          <p:cNvPr id="9" name="文本框 8">
            <a:extLst>
              <a:ext uri="{FF2B5EF4-FFF2-40B4-BE49-F238E27FC236}">
                <a16:creationId xmlns:a16="http://schemas.microsoft.com/office/drawing/2014/main" id="{07784A0B-5135-4D8D-BD80-4A87F4F5BB1C}"/>
              </a:ext>
            </a:extLst>
          </p:cNvPr>
          <p:cNvSpPr txBox="1"/>
          <p:nvPr/>
        </p:nvSpPr>
        <p:spPr>
          <a:xfrm>
            <a:off x="368884" y="5207501"/>
            <a:ext cx="5410455" cy="646331"/>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12000</a:t>
            </a:r>
            <a:r>
              <a:rPr lang="zh-CN" altLang="en-US" dirty="0">
                <a:latin typeface="微软雅黑" panose="020B0503020204020204" pitchFamily="34" charset="-122"/>
                <a:ea typeface="微软雅黑" panose="020B0503020204020204" pitchFamily="34" charset="-122"/>
              </a:rPr>
              <a:t>颗卫星的最终方案</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4408</a:t>
            </a:r>
            <a:r>
              <a:rPr lang="zh-CN" altLang="en-US" dirty="0">
                <a:latin typeface="微软雅黑" panose="020B0503020204020204" pitchFamily="34" charset="-122"/>
                <a:ea typeface="微软雅黑" panose="020B0503020204020204" pitchFamily="34" charset="-122"/>
              </a:rPr>
              <a:t>颗位于</a:t>
            </a:r>
            <a:r>
              <a:rPr lang="en-US" altLang="zh-CN" dirty="0">
                <a:latin typeface="微软雅黑" panose="020B0503020204020204" pitchFamily="34" charset="-122"/>
                <a:ea typeface="微软雅黑" panose="020B0503020204020204" pitchFamily="34" charset="-122"/>
              </a:rPr>
              <a:t>550km+7518</a:t>
            </a:r>
            <a:r>
              <a:rPr lang="zh-CN" altLang="en-US" dirty="0">
                <a:latin typeface="微软雅黑" panose="020B0503020204020204" pitchFamily="34" charset="-122"/>
                <a:ea typeface="微软雅黑" panose="020B0503020204020204" pitchFamily="34" charset="-122"/>
              </a:rPr>
              <a:t>颗极低地球轨道卫星）</a:t>
            </a:r>
          </a:p>
        </p:txBody>
      </p:sp>
      <p:sp>
        <p:nvSpPr>
          <p:cNvPr id="10" name="文本框 9">
            <a:extLst>
              <a:ext uri="{FF2B5EF4-FFF2-40B4-BE49-F238E27FC236}">
                <a16:creationId xmlns:a16="http://schemas.microsoft.com/office/drawing/2014/main" id="{5F4276CA-FE08-4213-95DF-5BF02A64BF0F}"/>
              </a:ext>
            </a:extLst>
          </p:cNvPr>
          <p:cNvSpPr txBox="1"/>
          <p:nvPr/>
        </p:nvSpPr>
        <p:spPr>
          <a:xfrm>
            <a:off x="7171693" y="6163616"/>
            <a:ext cx="4455066" cy="646331"/>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万颗星星座的预计发射方案（</a:t>
            </a:r>
            <a:r>
              <a:rPr lang="en-US" altLang="zh-CN" dirty="0">
                <a:latin typeface="微软雅黑" panose="020B0503020204020204" pitchFamily="34" charset="-122"/>
                <a:ea typeface="微软雅黑" panose="020B0503020204020204" pitchFamily="34" charset="-122"/>
              </a:rPr>
              <a:t>29996</a:t>
            </a:r>
            <a:r>
              <a:rPr lang="zh-CN" altLang="en-US" dirty="0">
                <a:latin typeface="微软雅黑" panose="020B0503020204020204" pitchFamily="34" charset="-122"/>
                <a:ea typeface="微软雅黑" panose="020B0503020204020204" pitchFamily="34" charset="-122"/>
              </a:rPr>
              <a:t>颗）</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（获批</a:t>
            </a:r>
            <a:r>
              <a:rPr lang="en-US" altLang="zh-CN" dirty="0">
                <a:latin typeface="微软雅黑" panose="020B0503020204020204" pitchFamily="34" charset="-122"/>
                <a:ea typeface="微软雅黑" panose="020B0503020204020204" pitchFamily="34" charset="-122"/>
              </a:rPr>
              <a:t>7000</a:t>
            </a:r>
            <a:r>
              <a:rPr lang="zh-CN" altLang="en-US" dirty="0">
                <a:latin typeface="微软雅黑" panose="020B0503020204020204" pitchFamily="34" charset="-122"/>
                <a:ea typeface="微软雅黑" panose="020B0503020204020204" pitchFamily="34" charset="-122"/>
              </a:rPr>
              <a:t>颗）</a:t>
            </a:r>
          </a:p>
        </p:txBody>
      </p:sp>
      <p:sp>
        <p:nvSpPr>
          <p:cNvPr id="11" name="文本框 10">
            <a:extLst>
              <a:ext uri="{FF2B5EF4-FFF2-40B4-BE49-F238E27FC236}">
                <a16:creationId xmlns:a16="http://schemas.microsoft.com/office/drawing/2014/main" id="{A65C9DC1-631E-46D1-AA3F-2266F1EA111B}"/>
              </a:ext>
            </a:extLst>
          </p:cNvPr>
          <p:cNvSpPr txBox="1"/>
          <p:nvPr/>
        </p:nvSpPr>
        <p:spPr>
          <a:xfrm>
            <a:off x="991402" y="6080128"/>
            <a:ext cx="1308371"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Ka/Ku</a:t>
            </a:r>
            <a:r>
              <a:rPr lang="zh-CN" altLang="en-US" dirty="0">
                <a:latin typeface="微软雅黑" panose="020B0503020204020204" pitchFamily="34" charset="-122"/>
                <a:ea typeface="微软雅黑" panose="020B0503020204020204" pitchFamily="34" charset="-122"/>
              </a:rPr>
              <a:t>频段</a:t>
            </a:r>
          </a:p>
        </p:txBody>
      </p:sp>
      <p:sp>
        <p:nvSpPr>
          <p:cNvPr id="12" name="文本框 11">
            <a:extLst>
              <a:ext uri="{FF2B5EF4-FFF2-40B4-BE49-F238E27FC236}">
                <a16:creationId xmlns:a16="http://schemas.microsoft.com/office/drawing/2014/main" id="{5FA448F9-D2AB-4C90-8A31-969C02B6C9E4}"/>
              </a:ext>
            </a:extLst>
          </p:cNvPr>
          <p:cNvSpPr txBox="1"/>
          <p:nvPr/>
        </p:nvSpPr>
        <p:spPr>
          <a:xfrm>
            <a:off x="3227005" y="6065503"/>
            <a:ext cx="1027845"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V/E</a:t>
            </a:r>
            <a:r>
              <a:rPr lang="zh-CN" altLang="en-US" dirty="0">
                <a:latin typeface="微软雅黑" panose="020B0503020204020204" pitchFamily="34" charset="-122"/>
                <a:ea typeface="微软雅黑" panose="020B0503020204020204" pitchFamily="34" charset="-122"/>
              </a:rPr>
              <a:t>频段</a:t>
            </a:r>
          </a:p>
        </p:txBody>
      </p:sp>
      <p:cxnSp>
        <p:nvCxnSpPr>
          <p:cNvPr id="14" name="直接箭头连接符 13">
            <a:extLst>
              <a:ext uri="{FF2B5EF4-FFF2-40B4-BE49-F238E27FC236}">
                <a16:creationId xmlns:a16="http://schemas.microsoft.com/office/drawing/2014/main" id="{3C509043-F56B-4550-9C2F-80EBAAA21E53}"/>
              </a:ext>
            </a:extLst>
          </p:cNvPr>
          <p:cNvCxnSpPr/>
          <p:nvPr/>
        </p:nvCxnSpPr>
        <p:spPr>
          <a:xfrm flipH="1">
            <a:off x="1722922" y="5853832"/>
            <a:ext cx="308008" cy="24598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32B4623-3F18-42A5-8386-8586095C4B17}"/>
              </a:ext>
            </a:extLst>
          </p:cNvPr>
          <p:cNvCxnSpPr>
            <a:cxnSpLocks/>
            <a:endCxn id="12" idx="0"/>
          </p:cNvCxnSpPr>
          <p:nvPr/>
        </p:nvCxnSpPr>
        <p:spPr>
          <a:xfrm>
            <a:off x="3227005" y="5864342"/>
            <a:ext cx="513923" cy="20116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48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16E3E-758D-4339-A12C-31DFE67CAE51}"/>
              </a:ext>
            </a:extLst>
          </p:cNvPr>
          <p:cNvSpPr>
            <a:spLocks noGrp="1"/>
          </p:cNvSpPr>
          <p:nvPr>
            <p:ph type="title"/>
          </p:nvPr>
        </p:nvSpPr>
        <p:spPr>
          <a:xfrm>
            <a:off x="614680" y="203200"/>
            <a:ext cx="8815070" cy="730249"/>
          </a:xfrm>
        </p:spPr>
        <p:txBody>
          <a:bodyPr>
            <a:normAutofit/>
          </a:bodyPr>
          <a:lstStyle/>
          <a:p>
            <a:r>
              <a:rPr lang="zh-CN" altLang="en-US" dirty="0"/>
              <a:t>星地频谱共享与干扰规避</a:t>
            </a:r>
            <a:r>
              <a:rPr lang="en-US" altLang="zh-CN" dirty="0"/>
              <a:t>—</a:t>
            </a:r>
            <a:r>
              <a:rPr lang="zh-CN" altLang="en-US" dirty="0"/>
              <a:t>研究现状</a:t>
            </a:r>
          </a:p>
        </p:txBody>
      </p:sp>
      <p:sp>
        <p:nvSpPr>
          <p:cNvPr id="3" name="灯片编号占位符 2">
            <a:extLst>
              <a:ext uri="{FF2B5EF4-FFF2-40B4-BE49-F238E27FC236}">
                <a16:creationId xmlns:a16="http://schemas.microsoft.com/office/drawing/2014/main" id="{8D5BB11E-85E7-4C08-B679-A5A679BEA42C}"/>
              </a:ext>
            </a:extLst>
          </p:cNvPr>
          <p:cNvSpPr>
            <a:spLocks noGrp="1"/>
          </p:cNvSpPr>
          <p:nvPr>
            <p:ph type="sldNum" sz="quarter" idx="10"/>
          </p:nvPr>
        </p:nvSpPr>
        <p:spPr/>
        <p:txBody>
          <a:bodyPr/>
          <a:lstStyle/>
          <a:p>
            <a:fld id="{54B3F8C3-4D34-464E-BB5A-60724E4C6E9F}" type="slidenum">
              <a:rPr lang="zh-CN" altLang="en-US" smtClean="0"/>
              <a:t>30</a:t>
            </a:fld>
            <a:endParaRPr lang="zh-CN" altLang="en-US"/>
          </a:p>
        </p:txBody>
      </p:sp>
      <p:pic>
        <p:nvPicPr>
          <p:cNvPr id="4" name="图片 3">
            <a:extLst>
              <a:ext uri="{FF2B5EF4-FFF2-40B4-BE49-F238E27FC236}">
                <a16:creationId xmlns:a16="http://schemas.microsoft.com/office/drawing/2014/main" id="{04A8E54B-7860-449C-9206-A7125B59B33D}"/>
              </a:ext>
            </a:extLst>
          </p:cNvPr>
          <p:cNvPicPr>
            <a:picLocks noChangeAspect="1"/>
          </p:cNvPicPr>
          <p:nvPr/>
        </p:nvPicPr>
        <p:blipFill>
          <a:blip r:embed="rId3"/>
          <a:stretch>
            <a:fillRect/>
          </a:stretch>
        </p:blipFill>
        <p:spPr>
          <a:xfrm>
            <a:off x="288354" y="900791"/>
            <a:ext cx="11441122" cy="4324351"/>
          </a:xfrm>
          <a:prstGeom prst="rect">
            <a:avLst/>
          </a:prstGeom>
        </p:spPr>
      </p:pic>
      <p:sp>
        <p:nvSpPr>
          <p:cNvPr id="5" name="文本框 4">
            <a:extLst>
              <a:ext uri="{FF2B5EF4-FFF2-40B4-BE49-F238E27FC236}">
                <a16:creationId xmlns:a16="http://schemas.microsoft.com/office/drawing/2014/main" id="{97F89F24-2940-4EC2-A595-F4AC0AE0C490}"/>
              </a:ext>
            </a:extLst>
          </p:cNvPr>
          <p:cNvSpPr txBox="1"/>
          <p:nvPr/>
        </p:nvSpPr>
        <p:spPr>
          <a:xfrm>
            <a:off x="1094226" y="5374478"/>
            <a:ext cx="10913047" cy="101566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：不支持星地无缝覆盖</a:t>
            </a:r>
            <a:r>
              <a:rPr lang="en-US" altLang="zh-CN" sz="2000" dirty="0">
                <a:latin typeface="微软雅黑" panose="020B0503020204020204" pitchFamily="34" charset="-122"/>
                <a:ea typeface="微软雅黑" panose="020B0503020204020204" pitchFamily="34" charset="-122"/>
              </a:rPr>
              <a:t>                                               (b)</a:t>
            </a:r>
            <a:r>
              <a:rPr lang="zh-CN" altLang="en-US" sz="2000" dirty="0">
                <a:latin typeface="微软雅黑" panose="020B0503020204020204" pitchFamily="34" charset="-122"/>
                <a:ea typeface="微软雅黑" panose="020B0503020204020204" pitchFamily="34" charset="-122"/>
              </a:rPr>
              <a:t>：不支持存量手机终端</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：星地链路时延时变，需频繁的时序调整</a:t>
            </a:r>
            <a:r>
              <a:rPr lang="en-US" altLang="zh-CN" sz="2000" dirty="0">
                <a:latin typeface="微软雅黑" panose="020B0503020204020204" pitchFamily="34" charset="-122"/>
                <a:ea typeface="微软雅黑" panose="020B0503020204020204" pitchFamily="34" charset="-122"/>
              </a:rPr>
              <a:t>                    (d)</a:t>
            </a:r>
            <a:r>
              <a:rPr lang="zh-CN" altLang="en-US" sz="2000" dirty="0">
                <a:latin typeface="微软雅黑" panose="020B0503020204020204" pitchFamily="34" charset="-122"/>
                <a:ea typeface="微软雅黑" panose="020B0503020204020204" pitchFamily="34" charset="-122"/>
              </a:rPr>
              <a:t>：频谱利用率较低</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：处理复杂度高、信道依赖性强，用户距离近</a:t>
            </a:r>
            <a:r>
              <a:rPr lang="en-US" altLang="zh-CN" sz="2000" dirty="0">
                <a:latin typeface="微软雅黑" panose="020B0503020204020204" pitchFamily="34" charset="-122"/>
                <a:ea typeface="微软雅黑" panose="020B0503020204020204" pitchFamily="34" charset="-122"/>
              </a:rPr>
              <a:t>             (f)</a:t>
            </a:r>
            <a:r>
              <a:rPr lang="zh-CN" altLang="en-US" sz="2000" dirty="0">
                <a:latin typeface="微软雅黑" panose="020B0503020204020204" pitchFamily="34" charset="-122"/>
                <a:ea typeface="微软雅黑" panose="020B0503020204020204" pitchFamily="34" charset="-122"/>
              </a:rPr>
              <a:t>：难以获得全局频谱信息</a:t>
            </a:r>
          </a:p>
        </p:txBody>
      </p:sp>
      <p:sp>
        <p:nvSpPr>
          <p:cNvPr id="6" name="文本框 5">
            <a:extLst>
              <a:ext uri="{FF2B5EF4-FFF2-40B4-BE49-F238E27FC236}">
                <a16:creationId xmlns:a16="http://schemas.microsoft.com/office/drawing/2014/main" id="{1A9D012F-FA4B-46FE-917D-72FA592E614C}"/>
              </a:ext>
            </a:extLst>
          </p:cNvPr>
          <p:cNvSpPr txBox="1"/>
          <p:nvPr/>
        </p:nvSpPr>
        <p:spPr>
          <a:xfrm>
            <a:off x="3761511" y="889052"/>
            <a:ext cx="3877985" cy="369332"/>
          </a:xfrm>
          <a:prstGeom prst="rect">
            <a:avLst/>
          </a:prstGeom>
          <a:noFill/>
        </p:spPr>
        <p:txBody>
          <a:bodyPr wrap="none" rtlCol="0">
            <a:spAutoFit/>
          </a:bodyPr>
          <a:lstStyle/>
          <a:p>
            <a:r>
              <a:rPr lang="zh-CN" altLang="en-US" dirty="0"/>
              <a:t>现有星地间干扰管理与频谱共享方案</a:t>
            </a:r>
          </a:p>
        </p:txBody>
      </p:sp>
      <p:sp>
        <p:nvSpPr>
          <p:cNvPr id="7" name="文本框 6">
            <a:extLst>
              <a:ext uri="{FF2B5EF4-FFF2-40B4-BE49-F238E27FC236}">
                <a16:creationId xmlns:a16="http://schemas.microsoft.com/office/drawing/2014/main" id="{D3585210-6017-444B-AAA4-BA66AF9FA28E}"/>
              </a:ext>
            </a:extLst>
          </p:cNvPr>
          <p:cNvSpPr txBox="1"/>
          <p:nvPr/>
        </p:nvSpPr>
        <p:spPr>
          <a:xfrm>
            <a:off x="6463146" y="6339422"/>
            <a:ext cx="2749471"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频谱数据库：数据分散</a:t>
            </a:r>
          </a:p>
        </p:txBody>
      </p:sp>
    </p:spTree>
    <p:extLst>
      <p:ext uri="{BB962C8B-B14F-4D97-AF65-F5344CB8AC3E}">
        <p14:creationId xmlns:p14="http://schemas.microsoft.com/office/powerpoint/2010/main" val="1138959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61A57D9-74D4-4DC4-B14F-24359EE4EB6F}"/>
              </a:ext>
            </a:extLst>
          </p:cNvPr>
          <p:cNvSpPr>
            <a:spLocks noGrp="1"/>
          </p:cNvSpPr>
          <p:nvPr>
            <p:ph type="sldNum" sz="quarter" idx="10"/>
          </p:nvPr>
        </p:nvSpPr>
        <p:spPr>
          <a:xfrm>
            <a:off x="9360538" y="6403250"/>
            <a:ext cx="2743200" cy="365125"/>
          </a:xfrm>
        </p:spPr>
        <p:txBody>
          <a:bodyPr/>
          <a:lstStyle/>
          <a:p>
            <a:fld id="{54B3F8C3-4D34-464E-BB5A-60724E4C6E9F}" type="slidenum">
              <a:rPr lang="zh-CN" altLang="en-US" smtClean="0"/>
              <a:t>31</a:t>
            </a:fld>
            <a:endParaRPr lang="zh-CN" altLang="en-US"/>
          </a:p>
        </p:txBody>
      </p:sp>
      <p:sp>
        <p:nvSpPr>
          <p:cNvPr id="4" name="标题 1">
            <a:extLst>
              <a:ext uri="{FF2B5EF4-FFF2-40B4-BE49-F238E27FC236}">
                <a16:creationId xmlns:a16="http://schemas.microsoft.com/office/drawing/2014/main" id="{440E0838-4309-4B1C-BDDF-185D11E9556E}"/>
              </a:ext>
            </a:extLst>
          </p:cNvPr>
          <p:cNvSpPr txBox="1">
            <a:spLocks/>
          </p:cNvSpPr>
          <p:nvPr/>
        </p:nvSpPr>
        <p:spPr>
          <a:xfrm>
            <a:off x="643790" y="201487"/>
            <a:ext cx="6642100" cy="7302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星地频谱共享与干扰规避</a:t>
            </a:r>
          </a:p>
        </p:txBody>
      </p:sp>
      <p:grpSp>
        <p:nvGrpSpPr>
          <p:cNvPr id="2" name="组合 1">
            <a:extLst>
              <a:ext uri="{FF2B5EF4-FFF2-40B4-BE49-F238E27FC236}">
                <a16:creationId xmlns:a16="http://schemas.microsoft.com/office/drawing/2014/main" id="{56157F96-75E6-4366-ACFC-54E750B0AEB3}"/>
              </a:ext>
            </a:extLst>
          </p:cNvPr>
          <p:cNvGrpSpPr/>
          <p:nvPr/>
        </p:nvGrpSpPr>
        <p:grpSpPr>
          <a:xfrm>
            <a:off x="183565" y="1730719"/>
            <a:ext cx="4526912" cy="3852394"/>
            <a:chOff x="159388" y="1896973"/>
            <a:chExt cx="4526912" cy="3852394"/>
          </a:xfrm>
        </p:grpSpPr>
        <p:cxnSp>
          <p:nvCxnSpPr>
            <p:cNvPr id="5" name="直接箭头连接符 4">
              <a:extLst>
                <a:ext uri="{FF2B5EF4-FFF2-40B4-BE49-F238E27FC236}">
                  <a16:creationId xmlns:a16="http://schemas.microsoft.com/office/drawing/2014/main" id="{2E3345AE-05C5-4AC5-BD90-14C4C0450330}"/>
                </a:ext>
              </a:extLst>
            </p:cNvPr>
            <p:cNvCxnSpPr>
              <a:cxnSpLocks/>
            </p:cNvCxnSpPr>
            <p:nvPr/>
          </p:nvCxnSpPr>
          <p:spPr>
            <a:xfrm flipV="1">
              <a:off x="1826260" y="2053938"/>
              <a:ext cx="0" cy="230124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B5D509A0-D900-4315-80E2-E27EEF3F326B}"/>
                </a:ext>
              </a:extLst>
            </p:cNvPr>
            <p:cNvCxnSpPr>
              <a:cxnSpLocks/>
            </p:cNvCxnSpPr>
            <p:nvPr/>
          </p:nvCxnSpPr>
          <p:spPr>
            <a:xfrm>
              <a:off x="1826260" y="4355178"/>
              <a:ext cx="2860040"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ED891076-E121-4EC1-8077-5AD3FCB4C93D}"/>
                </a:ext>
              </a:extLst>
            </p:cNvPr>
            <p:cNvCxnSpPr>
              <a:cxnSpLocks/>
            </p:cNvCxnSpPr>
            <p:nvPr/>
          </p:nvCxnSpPr>
          <p:spPr>
            <a:xfrm flipH="1">
              <a:off x="312420" y="4355178"/>
              <a:ext cx="1513840" cy="1394189"/>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C9DE88C-A47C-40B3-B15F-B9B67D16883F}"/>
                </a:ext>
              </a:extLst>
            </p:cNvPr>
            <p:cNvGrpSpPr/>
            <p:nvPr/>
          </p:nvGrpSpPr>
          <p:grpSpPr>
            <a:xfrm>
              <a:off x="969010" y="4419806"/>
              <a:ext cx="3224935" cy="1033571"/>
              <a:chOff x="391429" y="4076388"/>
              <a:chExt cx="4285615" cy="1485417"/>
            </a:xfrm>
          </p:grpSpPr>
          <p:pic>
            <p:nvPicPr>
              <p:cNvPr id="9" name="图片 8">
                <a:extLst>
                  <a:ext uri="{FF2B5EF4-FFF2-40B4-BE49-F238E27FC236}">
                    <a16:creationId xmlns:a16="http://schemas.microsoft.com/office/drawing/2014/main" id="{ABF82EA2-B6BE-4036-A2CE-E72BD497480F}"/>
                  </a:ext>
                </a:extLst>
              </p:cNvPr>
              <p:cNvPicPr>
                <a:picLocks noChangeAspect="1"/>
              </p:cNvPicPr>
              <p:nvPr/>
            </p:nvPicPr>
            <p:blipFill>
              <a:blip r:embed="rId3"/>
              <a:stretch>
                <a:fillRect/>
              </a:stretch>
            </p:blipFill>
            <p:spPr>
              <a:xfrm>
                <a:off x="395823" y="4386875"/>
                <a:ext cx="4222800" cy="1174930"/>
              </a:xfrm>
              <a:prstGeom prst="parallelogram">
                <a:avLst>
                  <a:gd name="adj" fmla="val 112848"/>
                </a:avLst>
              </a:prstGeom>
            </p:spPr>
          </p:pic>
          <p:pic>
            <p:nvPicPr>
              <p:cNvPr id="10" name="图片 9">
                <a:extLst>
                  <a:ext uri="{FF2B5EF4-FFF2-40B4-BE49-F238E27FC236}">
                    <a16:creationId xmlns:a16="http://schemas.microsoft.com/office/drawing/2014/main" id="{87942B8E-A9B0-4FFF-B335-9F85143B3CF4}"/>
                  </a:ext>
                </a:extLst>
              </p:cNvPr>
              <p:cNvPicPr>
                <a:picLocks noChangeAspect="1"/>
              </p:cNvPicPr>
              <p:nvPr/>
            </p:nvPicPr>
            <p:blipFill>
              <a:blip r:embed="rId4"/>
              <a:stretch>
                <a:fillRect/>
              </a:stretch>
            </p:blipFill>
            <p:spPr>
              <a:xfrm>
                <a:off x="391429" y="4363407"/>
                <a:ext cx="4284980" cy="1090930"/>
              </a:xfrm>
              <a:prstGeom prst="parallelogram">
                <a:avLst>
                  <a:gd name="adj" fmla="val 112848"/>
                </a:avLst>
              </a:prstGeom>
            </p:spPr>
          </p:pic>
          <p:pic>
            <p:nvPicPr>
              <p:cNvPr id="11" name="图片 10">
                <a:extLst>
                  <a:ext uri="{FF2B5EF4-FFF2-40B4-BE49-F238E27FC236}">
                    <a16:creationId xmlns:a16="http://schemas.microsoft.com/office/drawing/2014/main" id="{4204AACF-A343-463E-9DFB-323FF679CCBE}"/>
                  </a:ext>
                </a:extLst>
              </p:cNvPr>
              <p:cNvPicPr>
                <a:picLocks noChangeAspect="1"/>
              </p:cNvPicPr>
              <p:nvPr/>
            </p:nvPicPr>
            <p:blipFill>
              <a:blip r:embed="rId5">
                <a:extLst>
                  <a:ext uri="{BEBA8EAE-BF5A-486C-A8C5-ECC9F3942E4B}">
                    <a14:imgProps xmlns:a14="http://schemas.microsoft.com/office/drawing/2010/main">
                      <a14:imgLayer r:embed="rId6">
                        <a14:imgEffect>
                          <a14:artisticGlowEdges/>
                        </a14:imgEffect>
                      </a14:imgLayer>
                    </a14:imgProps>
                  </a:ext>
                </a:extLst>
              </a:blip>
              <a:stretch>
                <a:fillRect/>
              </a:stretch>
            </p:blipFill>
            <p:spPr>
              <a:xfrm>
                <a:off x="418270" y="4278317"/>
                <a:ext cx="4221308" cy="1057464"/>
              </a:xfrm>
              <a:prstGeom prst="parallelogram">
                <a:avLst>
                  <a:gd name="adj" fmla="val 112848"/>
                </a:avLst>
              </a:prstGeom>
            </p:spPr>
          </p:pic>
          <p:pic>
            <p:nvPicPr>
              <p:cNvPr id="12" name="图片 11">
                <a:extLst>
                  <a:ext uri="{FF2B5EF4-FFF2-40B4-BE49-F238E27FC236}">
                    <a16:creationId xmlns:a16="http://schemas.microsoft.com/office/drawing/2014/main" id="{BBAC108E-8703-4911-9393-89777D71A963}"/>
                  </a:ext>
                </a:extLst>
              </p:cNvPr>
              <p:cNvPicPr>
                <a:picLocks noChangeAspect="1"/>
              </p:cNvPicPr>
              <p:nvPr/>
            </p:nvPicPr>
            <p:blipFill>
              <a:blip r:embed="rId7"/>
              <a:stretch>
                <a:fillRect/>
              </a:stretch>
            </p:blipFill>
            <p:spPr>
              <a:xfrm>
                <a:off x="410479" y="4076388"/>
                <a:ext cx="4266565" cy="1095375"/>
              </a:xfrm>
              <a:prstGeom prst="parallelogram">
                <a:avLst>
                  <a:gd name="adj" fmla="val 112848"/>
                </a:avLst>
              </a:prstGeom>
            </p:spPr>
          </p:pic>
        </p:grpSp>
        <p:pic>
          <p:nvPicPr>
            <p:cNvPr id="13" name="图片 12">
              <a:extLst>
                <a:ext uri="{FF2B5EF4-FFF2-40B4-BE49-F238E27FC236}">
                  <a16:creationId xmlns:a16="http://schemas.microsoft.com/office/drawing/2014/main" id="{25A3BA7A-9B2A-48BC-A985-36C8371A890A}"/>
                </a:ext>
              </a:extLst>
            </p:cNvPr>
            <p:cNvPicPr>
              <a:picLocks noChangeAspect="1"/>
            </p:cNvPicPr>
            <p:nvPr/>
          </p:nvPicPr>
          <p:blipFill>
            <a:blip r:embed="rId8"/>
            <a:stretch>
              <a:fillRect/>
            </a:stretch>
          </p:blipFill>
          <p:spPr>
            <a:xfrm>
              <a:off x="1338131" y="3062782"/>
              <a:ext cx="2855336" cy="1582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文本框 13">
              <a:extLst>
                <a:ext uri="{FF2B5EF4-FFF2-40B4-BE49-F238E27FC236}">
                  <a16:creationId xmlns:a16="http://schemas.microsoft.com/office/drawing/2014/main" id="{29C149E2-3DF8-41D8-9A4D-95E798B205F6}"/>
                </a:ext>
              </a:extLst>
            </p:cNvPr>
            <p:cNvSpPr txBox="1"/>
            <p:nvPr/>
          </p:nvSpPr>
          <p:spPr>
            <a:xfrm>
              <a:off x="159388" y="4899257"/>
              <a:ext cx="426717" cy="584775"/>
            </a:xfrm>
            <a:prstGeom prst="rect">
              <a:avLst/>
            </a:prstGeom>
            <a:noFill/>
          </p:spPr>
          <p:txBody>
            <a:bodyPr wrap="square">
              <a:sp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时</a:t>
              </a:r>
              <a:endParaRPr lang="zh-CN" altLang="en-US" sz="3200" dirty="0">
                <a:solidFill>
                  <a:schemeClr val="accent1"/>
                </a:solidFill>
              </a:endParaRPr>
            </a:p>
          </p:txBody>
        </p:sp>
        <p:sp>
          <p:nvSpPr>
            <p:cNvPr id="15" name="文本框 14">
              <a:extLst>
                <a:ext uri="{FF2B5EF4-FFF2-40B4-BE49-F238E27FC236}">
                  <a16:creationId xmlns:a16="http://schemas.microsoft.com/office/drawing/2014/main" id="{F1C7963B-D3F1-4038-9366-13DF2A29E430}"/>
                </a:ext>
              </a:extLst>
            </p:cNvPr>
            <p:cNvSpPr txBox="1"/>
            <p:nvPr/>
          </p:nvSpPr>
          <p:spPr>
            <a:xfrm>
              <a:off x="1155478" y="1896973"/>
              <a:ext cx="426717" cy="584775"/>
            </a:xfrm>
            <a:prstGeom prst="rect">
              <a:avLst/>
            </a:prstGeom>
            <a:noFill/>
          </p:spPr>
          <p:txBody>
            <a:bodyPr wrap="square">
              <a:spAutoFit/>
            </a:bodyPr>
            <a:lstStyle>
              <a:defPPr>
                <a:defRPr lang="zh-CN"/>
              </a:defPPr>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dirty="0"/>
                <a:t>频</a:t>
              </a:r>
            </a:p>
          </p:txBody>
        </p:sp>
        <p:sp>
          <p:nvSpPr>
            <p:cNvPr id="16" name="文本框 15">
              <a:extLst>
                <a:ext uri="{FF2B5EF4-FFF2-40B4-BE49-F238E27FC236}">
                  <a16:creationId xmlns:a16="http://schemas.microsoft.com/office/drawing/2014/main" id="{8DCAC672-DF22-4624-A64A-92F052F31013}"/>
                </a:ext>
              </a:extLst>
            </p:cNvPr>
            <p:cNvSpPr txBox="1"/>
            <p:nvPr/>
          </p:nvSpPr>
          <p:spPr>
            <a:xfrm>
              <a:off x="4207334" y="3754522"/>
              <a:ext cx="426717" cy="584775"/>
            </a:xfrm>
            <a:prstGeom prst="rect">
              <a:avLst/>
            </a:prstGeom>
            <a:noFill/>
          </p:spPr>
          <p:txBody>
            <a:bodyPr wrap="square">
              <a:spAutoFit/>
            </a:bodyPr>
            <a:lstStyle>
              <a:defPPr>
                <a:defRPr lang="zh-CN"/>
              </a:defPPr>
              <a:lvl1pPr>
                <a:defRPr sz="3200" b="1">
                  <a:solidFill>
                    <a:schemeClr val="accent1"/>
                  </a:solidFill>
                  <a:latin typeface="微软雅黑" panose="020B0503020204020204" pitchFamily="34" charset="-122"/>
                  <a:ea typeface="微软雅黑" panose="020B0503020204020204" pitchFamily="34" charset="-122"/>
                </a:defRPr>
              </a:lvl1pPr>
            </a:lstStyle>
            <a:p>
              <a:r>
                <a:rPr lang="zh-CN" altLang="en-US" dirty="0"/>
                <a:t>空</a:t>
              </a:r>
            </a:p>
          </p:txBody>
        </p:sp>
      </p:grpSp>
      <p:grpSp>
        <p:nvGrpSpPr>
          <p:cNvPr id="17" name="组合 16">
            <a:extLst>
              <a:ext uri="{FF2B5EF4-FFF2-40B4-BE49-F238E27FC236}">
                <a16:creationId xmlns:a16="http://schemas.microsoft.com/office/drawing/2014/main" id="{040D5C6B-3181-491D-8D9C-80205AFE81A3}"/>
              </a:ext>
            </a:extLst>
          </p:cNvPr>
          <p:cNvGrpSpPr/>
          <p:nvPr/>
        </p:nvGrpSpPr>
        <p:grpSpPr>
          <a:xfrm>
            <a:off x="6943477" y="5064540"/>
            <a:ext cx="3082849" cy="1347648"/>
            <a:chOff x="6962574" y="1188763"/>
            <a:chExt cx="3082849" cy="1361811"/>
          </a:xfrm>
        </p:grpSpPr>
        <p:pic>
          <p:nvPicPr>
            <p:cNvPr id="18" name="图片 17">
              <a:extLst>
                <a:ext uri="{FF2B5EF4-FFF2-40B4-BE49-F238E27FC236}">
                  <a16:creationId xmlns:a16="http://schemas.microsoft.com/office/drawing/2014/main" id="{A2796006-097D-4ED4-B6AD-30FFA4BAEE15}"/>
                </a:ext>
              </a:extLst>
            </p:cNvPr>
            <p:cNvPicPr>
              <a:picLocks noChangeAspect="1"/>
            </p:cNvPicPr>
            <p:nvPr/>
          </p:nvPicPr>
          <p:blipFill rotWithShape="1">
            <a:blip r:embed="rId9"/>
            <a:srcRect t="11601"/>
            <a:stretch/>
          </p:blipFill>
          <p:spPr>
            <a:xfrm>
              <a:off x="6962736" y="1188763"/>
              <a:ext cx="2743583" cy="732640"/>
            </a:xfrm>
            <a:prstGeom prst="rect">
              <a:avLst/>
            </a:prstGeom>
          </p:spPr>
        </p:pic>
        <p:grpSp>
          <p:nvGrpSpPr>
            <p:cNvPr id="25" name="组合 24">
              <a:extLst>
                <a:ext uri="{FF2B5EF4-FFF2-40B4-BE49-F238E27FC236}">
                  <a16:creationId xmlns:a16="http://schemas.microsoft.com/office/drawing/2014/main" id="{616B7643-2620-44C7-9FA1-851E5F467BE8}"/>
                </a:ext>
              </a:extLst>
            </p:cNvPr>
            <p:cNvGrpSpPr/>
            <p:nvPr/>
          </p:nvGrpSpPr>
          <p:grpSpPr>
            <a:xfrm>
              <a:off x="6962574" y="2065608"/>
              <a:ext cx="2743583" cy="484966"/>
              <a:chOff x="6171464" y="2093719"/>
              <a:chExt cx="2743583" cy="484966"/>
            </a:xfrm>
          </p:grpSpPr>
          <p:pic>
            <p:nvPicPr>
              <p:cNvPr id="20" name="图片 19">
                <a:extLst>
                  <a:ext uri="{FF2B5EF4-FFF2-40B4-BE49-F238E27FC236}">
                    <a16:creationId xmlns:a16="http://schemas.microsoft.com/office/drawing/2014/main" id="{2E72BCB5-8C2C-4297-806D-2F035C9DFD9A}"/>
                  </a:ext>
                </a:extLst>
              </p:cNvPr>
              <p:cNvPicPr>
                <a:picLocks noChangeAspect="1"/>
              </p:cNvPicPr>
              <p:nvPr/>
            </p:nvPicPr>
            <p:blipFill rotWithShape="1">
              <a:blip r:embed="rId10"/>
              <a:srcRect t="11870" r="9200" b="37780"/>
              <a:stretch/>
            </p:blipFill>
            <p:spPr>
              <a:xfrm>
                <a:off x="6213961" y="2093719"/>
                <a:ext cx="2577661" cy="369332"/>
              </a:xfrm>
              <a:prstGeom prst="rect">
                <a:avLst/>
              </a:prstGeom>
            </p:spPr>
          </p:pic>
          <p:pic>
            <p:nvPicPr>
              <p:cNvPr id="21" name="图片 20">
                <a:extLst>
                  <a:ext uri="{FF2B5EF4-FFF2-40B4-BE49-F238E27FC236}">
                    <a16:creationId xmlns:a16="http://schemas.microsoft.com/office/drawing/2014/main" id="{30C39E5F-95F4-469F-A2CE-251353623600}"/>
                  </a:ext>
                </a:extLst>
              </p:cNvPr>
              <p:cNvPicPr>
                <a:picLocks noChangeAspect="1"/>
              </p:cNvPicPr>
              <p:nvPr/>
            </p:nvPicPr>
            <p:blipFill rotWithShape="1">
              <a:blip r:embed="rId9"/>
              <a:srcRect t="87274"/>
              <a:stretch/>
            </p:blipFill>
            <p:spPr>
              <a:xfrm>
                <a:off x="6171464" y="2473211"/>
                <a:ext cx="2743583" cy="105474"/>
              </a:xfrm>
              <a:prstGeom prst="rect">
                <a:avLst/>
              </a:prstGeom>
            </p:spPr>
          </p:pic>
        </p:grpSp>
        <p:sp>
          <p:nvSpPr>
            <p:cNvPr id="22" name="文本框 21">
              <a:extLst>
                <a:ext uri="{FF2B5EF4-FFF2-40B4-BE49-F238E27FC236}">
                  <a16:creationId xmlns:a16="http://schemas.microsoft.com/office/drawing/2014/main" id="{BA2DE1E3-82B9-4FC9-8D33-F938FB9C9280}"/>
                </a:ext>
              </a:extLst>
            </p:cNvPr>
            <p:cNvSpPr txBox="1"/>
            <p:nvPr/>
          </p:nvSpPr>
          <p:spPr>
            <a:xfrm>
              <a:off x="9602673" y="1461899"/>
              <a:ext cx="44275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F1</a:t>
              </a:r>
              <a:endParaRPr lang="zh-CN" altLang="en-US"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0DDB218E-5E76-45AC-903B-643BA149814E}"/>
                </a:ext>
              </a:extLst>
            </p:cNvPr>
            <p:cNvSpPr txBox="1"/>
            <p:nvPr/>
          </p:nvSpPr>
          <p:spPr>
            <a:xfrm>
              <a:off x="9602673" y="2156213"/>
              <a:ext cx="44275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F2</a:t>
              </a:r>
              <a:endParaRPr lang="zh-CN" altLang="en-US" dirty="0">
                <a:latin typeface="微软雅黑" panose="020B0503020204020204" pitchFamily="34" charset="-122"/>
                <a:ea typeface="微软雅黑" panose="020B0503020204020204" pitchFamily="34" charset="-122"/>
              </a:endParaRPr>
            </a:p>
          </p:txBody>
        </p:sp>
      </p:grpSp>
      <p:sp>
        <p:nvSpPr>
          <p:cNvPr id="24" name="文本框 23">
            <a:extLst>
              <a:ext uri="{FF2B5EF4-FFF2-40B4-BE49-F238E27FC236}">
                <a16:creationId xmlns:a16="http://schemas.microsoft.com/office/drawing/2014/main" id="{79FE51BF-550B-437B-95BD-D6E9C4B50D2D}"/>
              </a:ext>
            </a:extLst>
          </p:cNvPr>
          <p:cNvSpPr txBox="1"/>
          <p:nvPr/>
        </p:nvSpPr>
        <p:spPr>
          <a:xfrm>
            <a:off x="10027881" y="5575456"/>
            <a:ext cx="156966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超过干扰阈值</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降低决策空间</a:t>
            </a:r>
          </a:p>
        </p:txBody>
      </p:sp>
      <p:sp>
        <p:nvSpPr>
          <p:cNvPr id="26" name="左大括号 25">
            <a:extLst>
              <a:ext uri="{FF2B5EF4-FFF2-40B4-BE49-F238E27FC236}">
                <a16:creationId xmlns:a16="http://schemas.microsoft.com/office/drawing/2014/main" id="{EC49ED16-F843-48B5-8B02-0E4672C6C1B9}"/>
              </a:ext>
            </a:extLst>
          </p:cNvPr>
          <p:cNvSpPr/>
          <p:nvPr/>
        </p:nvSpPr>
        <p:spPr>
          <a:xfrm>
            <a:off x="4874234" y="1333363"/>
            <a:ext cx="277242" cy="512139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D386E0D-3339-4A1F-983B-44188228AE0C}"/>
              </a:ext>
            </a:extLst>
          </p:cNvPr>
          <p:cNvSpPr txBox="1"/>
          <p:nvPr/>
        </p:nvSpPr>
        <p:spPr>
          <a:xfrm>
            <a:off x="5398353" y="5700684"/>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可用频谱资源</a:t>
            </a:r>
          </a:p>
        </p:txBody>
      </p:sp>
      <p:sp>
        <p:nvSpPr>
          <p:cNvPr id="19" name="矩形 18">
            <a:extLst>
              <a:ext uri="{FF2B5EF4-FFF2-40B4-BE49-F238E27FC236}">
                <a16:creationId xmlns:a16="http://schemas.microsoft.com/office/drawing/2014/main" id="{3854042F-4DD8-4B33-BB05-A2C1440DDD0C}"/>
              </a:ext>
            </a:extLst>
          </p:cNvPr>
          <p:cNvSpPr/>
          <p:nvPr/>
        </p:nvSpPr>
        <p:spPr>
          <a:xfrm>
            <a:off x="5287516" y="4970249"/>
            <a:ext cx="6403227" cy="15365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DC14AFBC-0753-4E8C-9B38-13E08C6E95E3}"/>
              </a:ext>
            </a:extLst>
          </p:cNvPr>
          <p:cNvSpPr txBox="1"/>
          <p:nvPr/>
        </p:nvSpPr>
        <p:spPr>
          <a:xfrm>
            <a:off x="5559125" y="4044228"/>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干扰强度</a:t>
            </a:r>
          </a:p>
        </p:txBody>
      </p:sp>
      <p:sp>
        <p:nvSpPr>
          <p:cNvPr id="37" name="矩形 36">
            <a:extLst>
              <a:ext uri="{FF2B5EF4-FFF2-40B4-BE49-F238E27FC236}">
                <a16:creationId xmlns:a16="http://schemas.microsoft.com/office/drawing/2014/main" id="{DC9AB4ED-8196-4EFD-81A1-870B4405CBD4}"/>
              </a:ext>
            </a:extLst>
          </p:cNvPr>
          <p:cNvSpPr/>
          <p:nvPr/>
        </p:nvSpPr>
        <p:spPr>
          <a:xfrm>
            <a:off x="5295067" y="3349063"/>
            <a:ext cx="6403227" cy="15365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a:extLst>
              <a:ext uri="{FF2B5EF4-FFF2-40B4-BE49-F238E27FC236}">
                <a16:creationId xmlns:a16="http://schemas.microsoft.com/office/drawing/2014/main" id="{8E4F02B0-D267-4451-9D56-13971D93B405}"/>
              </a:ext>
            </a:extLst>
          </p:cNvPr>
          <p:cNvPicPr>
            <a:picLocks noChangeAspect="1"/>
          </p:cNvPicPr>
          <p:nvPr/>
        </p:nvPicPr>
        <p:blipFill>
          <a:blip r:embed="rId11">
            <a:alphaModFix amt="95000"/>
          </a:blip>
          <a:stretch>
            <a:fillRect/>
          </a:stretch>
        </p:blipFill>
        <p:spPr>
          <a:xfrm>
            <a:off x="6994277" y="3395668"/>
            <a:ext cx="2701160" cy="1433615"/>
          </a:xfrm>
          <a:prstGeom prst="rect">
            <a:avLst/>
          </a:prstGeom>
        </p:spPr>
      </p:pic>
      <p:sp>
        <p:nvSpPr>
          <p:cNvPr id="68" name="文本框 67">
            <a:extLst>
              <a:ext uri="{FF2B5EF4-FFF2-40B4-BE49-F238E27FC236}">
                <a16:creationId xmlns:a16="http://schemas.microsoft.com/office/drawing/2014/main" id="{38C814F7-7888-4DA0-9CE8-16984168665E}"/>
              </a:ext>
            </a:extLst>
          </p:cNvPr>
          <p:cNvSpPr txBox="1"/>
          <p:nvPr/>
        </p:nvSpPr>
        <p:spPr>
          <a:xfrm>
            <a:off x="10005653" y="3818460"/>
            <a:ext cx="1569660"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规避干扰</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提高信道容量</a:t>
            </a:r>
          </a:p>
        </p:txBody>
      </p:sp>
      <p:sp>
        <p:nvSpPr>
          <p:cNvPr id="78" name="矩形 77">
            <a:extLst>
              <a:ext uri="{FF2B5EF4-FFF2-40B4-BE49-F238E27FC236}">
                <a16:creationId xmlns:a16="http://schemas.microsoft.com/office/drawing/2014/main" id="{590C7071-94FE-48FD-BCAF-542606135DFC}"/>
              </a:ext>
            </a:extLst>
          </p:cNvPr>
          <p:cNvSpPr/>
          <p:nvPr/>
        </p:nvSpPr>
        <p:spPr>
          <a:xfrm>
            <a:off x="5309372" y="1333363"/>
            <a:ext cx="6403227" cy="9211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3C7A6100-FE4D-4AA6-B5E0-53227099D9DE}"/>
              </a:ext>
            </a:extLst>
          </p:cNvPr>
          <p:cNvSpPr txBox="1"/>
          <p:nvPr/>
        </p:nvSpPr>
        <p:spPr>
          <a:xfrm>
            <a:off x="5215640" y="1619471"/>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“频谱数据库”</a:t>
            </a:r>
          </a:p>
        </p:txBody>
      </p:sp>
      <p:sp>
        <p:nvSpPr>
          <p:cNvPr id="80" name="文本框 79">
            <a:extLst>
              <a:ext uri="{FF2B5EF4-FFF2-40B4-BE49-F238E27FC236}">
                <a16:creationId xmlns:a16="http://schemas.microsoft.com/office/drawing/2014/main" id="{E35A2D97-1F63-47A4-9E42-9B1A20002B26}"/>
              </a:ext>
            </a:extLst>
          </p:cNvPr>
          <p:cNvSpPr txBox="1"/>
          <p:nvPr/>
        </p:nvSpPr>
        <p:spPr>
          <a:xfrm>
            <a:off x="7030509" y="1601426"/>
            <a:ext cx="697627" cy="400110"/>
          </a:xfrm>
          <a:prstGeom prst="rect">
            <a:avLst/>
          </a:prstGeom>
          <a:noFill/>
        </p:spPr>
        <p:txBody>
          <a:bodyPr wrap="none" rtlCol="0">
            <a:spAutoFit/>
          </a:bodyPr>
          <a:lstStyle/>
          <a:p>
            <a:r>
              <a:rPr lang="zh-CN" altLang="en-US" sz="2000" dirty="0"/>
              <a:t>卫星</a:t>
            </a:r>
          </a:p>
        </p:txBody>
      </p:sp>
      <p:sp>
        <p:nvSpPr>
          <p:cNvPr id="81" name="文本框 80">
            <a:extLst>
              <a:ext uri="{FF2B5EF4-FFF2-40B4-BE49-F238E27FC236}">
                <a16:creationId xmlns:a16="http://schemas.microsoft.com/office/drawing/2014/main" id="{E937B6A5-5181-4550-90EF-DBC292FD6952}"/>
              </a:ext>
            </a:extLst>
          </p:cNvPr>
          <p:cNvSpPr txBox="1"/>
          <p:nvPr/>
        </p:nvSpPr>
        <p:spPr>
          <a:xfrm>
            <a:off x="9495806" y="1606771"/>
            <a:ext cx="697627" cy="400110"/>
          </a:xfrm>
          <a:prstGeom prst="rect">
            <a:avLst/>
          </a:prstGeom>
          <a:noFill/>
        </p:spPr>
        <p:txBody>
          <a:bodyPr wrap="none" rtlCol="0">
            <a:spAutoFit/>
          </a:bodyPr>
          <a:lstStyle/>
          <a:p>
            <a:r>
              <a:rPr lang="zh-CN" altLang="en-US" sz="2000" dirty="0"/>
              <a:t>基站</a:t>
            </a:r>
          </a:p>
        </p:txBody>
      </p:sp>
      <p:pic>
        <p:nvPicPr>
          <p:cNvPr id="82" name="图片 81">
            <a:extLst>
              <a:ext uri="{FF2B5EF4-FFF2-40B4-BE49-F238E27FC236}">
                <a16:creationId xmlns:a16="http://schemas.microsoft.com/office/drawing/2014/main" id="{797B2731-1A3F-4511-AA01-F17B8B296D28}"/>
              </a:ext>
            </a:extLst>
          </p:cNvPr>
          <p:cNvPicPr>
            <a:picLocks noChangeAspect="1"/>
          </p:cNvPicPr>
          <p:nvPr/>
        </p:nvPicPr>
        <p:blipFill>
          <a:blip r:embed="rId11">
            <a:alphaModFix amt="95000"/>
          </a:blip>
          <a:stretch>
            <a:fillRect/>
          </a:stretch>
        </p:blipFill>
        <p:spPr>
          <a:xfrm>
            <a:off x="8006824" y="1411731"/>
            <a:ext cx="1190154" cy="754386"/>
          </a:xfrm>
          <a:prstGeom prst="rect">
            <a:avLst/>
          </a:prstGeom>
        </p:spPr>
      </p:pic>
      <p:sp>
        <p:nvSpPr>
          <p:cNvPr id="83" name="箭头: 左右 82">
            <a:extLst>
              <a:ext uri="{FF2B5EF4-FFF2-40B4-BE49-F238E27FC236}">
                <a16:creationId xmlns:a16="http://schemas.microsoft.com/office/drawing/2014/main" id="{04068EFF-45CA-42EB-8F70-B3364D2B89AE}"/>
              </a:ext>
            </a:extLst>
          </p:cNvPr>
          <p:cNvSpPr/>
          <p:nvPr/>
        </p:nvSpPr>
        <p:spPr>
          <a:xfrm>
            <a:off x="7628110" y="1680835"/>
            <a:ext cx="317284" cy="2313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箭头: 左右 83">
            <a:extLst>
              <a:ext uri="{FF2B5EF4-FFF2-40B4-BE49-F238E27FC236}">
                <a16:creationId xmlns:a16="http://schemas.microsoft.com/office/drawing/2014/main" id="{EFBD3EDB-4CD6-4ED4-8AF8-8C7350BF694C}"/>
              </a:ext>
            </a:extLst>
          </p:cNvPr>
          <p:cNvSpPr/>
          <p:nvPr/>
        </p:nvSpPr>
        <p:spPr>
          <a:xfrm>
            <a:off x="9226107" y="1680835"/>
            <a:ext cx="317284" cy="2313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a:extLst>
              <a:ext uri="{FF2B5EF4-FFF2-40B4-BE49-F238E27FC236}">
                <a16:creationId xmlns:a16="http://schemas.microsoft.com/office/drawing/2014/main" id="{075605B1-0EDC-43DF-9FCF-33FFAE96B6B3}"/>
              </a:ext>
            </a:extLst>
          </p:cNvPr>
          <p:cNvSpPr txBox="1"/>
          <p:nvPr/>
        </p:nvSpPr>
        <p:spPr>
          <a:xfrm>
            <a:off x="10324621" y="1656436"/>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星地协同</a:t>
            </a:r>
          </a:p>
        </p:txBody>
      </p:sp>
      <p:sp>
        <p:nvSpPr>
          <p:cNvPr id="86" name="矩形 85">
            <a:extLst>
              <a:ext uri="{FF2B5EF4-FFF2-40B4-BE49-F238E27FC236}">
                <a16:creationId xmlns:a16="http://schemas.microsoft.com/office/drawing/2014/main" id="{17349B76-8B76-4C3D-8682-E4DEBB349248}"/>
              </a:ext>
            </a:extLst>
          </p:cNvPr>
          <p:cNvSpPr/>
          <p:nvPr/>
        </p:nvSpPr>
        <p:spPr>
          <a:xfrm>
            <a:off x="5309372" y="2347840"/>
            <a:ext cx="6403227" cy="9211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2F4CC4F3-981D-484F-B864-28B125FB6BC4}"/>
              </a:ext>
            </a:extLst>
          </p:cNvPr>
          <p:cNvSpPr txBox="1"/>
          <p:nvPr/>
        </p:nvSpPr>
        <p:spPr>
          <a:xfrm>
            <a:off x="5520922" y="2670913"/>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全局认知</a:t>
            </a:r>
          </a:p>
        </p:txBody>
      </p:sp>
      <p:pic>
        <p:nvPicPr>
          <p:cNvPr id="90" name="图片 89">
            <a:extLst>
              <a:ext uri="{FF2B5EF4-FFF2-40B4-BE49-F238E27FC236}">
                <a16:creationId xmlns:a16="http://schemas.microsoft.com/office/drawing/2014/main" id="{E0CB91B3-AB96-4647-9CB3-76C74D5FCCFE}"/>
              </a:ext>
            </a:extLst>
          </p:cNvPr>
          <p:cNvPicPr>
            <a:picLocks noChangeAspect="1"/>
          </p:cNvPicPr>
          <p:nvPr/>
        </p:nvPicPr>
        <p:blipFill>
          <a:blip r:embed="rId11">
            <a:alphaModFix amt="95000"/>
          </a:blip>
          <a:stretch>
            <a:fillRect/>
          </a:stretch>
        </p:blipFill>
        <p:spPr>
          <a:xfrm>
            <a:off x="8815499" y="2436924"/>
            <a:ext cx="1190154" cy="754386"/>
          </a:xfrm>
          <a:prstGeom prst="rect">
            <a:avLst/>
          </a:prstGeom>
        </p:spPr>
      </p:pic>
      <p:sp>
        <p:nvSpPr>
          <p:cNvPr id="93" name="文本框 92">
            <a:extLst>
              <a:ext uri="{FF2B5EF4-FFF2-40B4-BE49-F238E27FC236}">
                <a16:creationId xmlns:a16="http://schemas.microsoft.com/office/drawing/2014/main" id="{88822A9B-1FCC-484C-BDF0-9F5A55B288BE}"/>
              </a:ext>
            </a:extLst>
          </p:cNvPr>
          <p:cNvSpPr txBox="1"/>
          <p:nvPr/>
        </p:nvSpPr>
        <p:spPr>
          <a:xfrm>
            <a:off x="10324621" y="2670913"/>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星地协同</a:t>
            </a:r>
          </a:p>
        </p:txBody>
      </p:sp>
      <p:sp>
        <p:nvSpPr>
          <p:cNvPr id="94" name="箭头: 右 93">
            <a:extLst>
              <a:ext uri="{FF2B5EF4-FFF2-40B4-BE49-F238E27FC236}">
                <a16:creationId xmlns:a16="http://schemas.microsoft.com/office/drawing/2014/main" id="{483F3370-E0A6-4C17-8F4D-49B92E29A6F2}"/>
              </a:ext>
            </a:extLst>
          </p:cNvPr>
          <p:cNvSpPr/>
          <p:nvPr/>
        </p:nvSpPr>
        <p:spPr>
          <a:xfrm>
            <a:off x="8453489" y="2669795"/>
            <a:ext cx="225467" cy="27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CB53B010-FB53-4F8A-9519-2EED8556DEB1}"/>
              </a:ext>
            </a:extLst>
          </p:cNvPr>
          <p:cNvSpPr/>
          <p:nvPr/>
        </p:nvSpPr>
        <p:spPr>
          <a:xfrm>
            <a:off x="7061853" y="2436924"/>
            <a:ext cx="1190154" cy="754386"/>
          </a:xfrm>
          <a:prstGeom prst="rect">
            <a:avLst/>
          </a:prstGeom>
          <a:no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5" name="图片 124">
            <a:extLst>
              <a:ext uri="{FF2B5EF4-FFF2-40B4-BE49-F238E27FC236}">
                <a16:creationId xmlns:a16="http://schemas.microsoft.com/office/drawing/2014/main" id="{B9B9491D-9C16-466B-9551-55EC4911C246}"/>
              </a:ext>
            </a:extLst>
          </p:cNvPr>
          <p:cNvPicPr>
            <a:picLocks noChangeAspect="1"/>
          </p:cNvPicPr>
          <p:nvPr/>
        </p:nvPicPr>
        <p:blipFill>
          <a:blip r:embed="rId11">
            <a:alphaModFix amt="95000"/>
          </a:blip>
          <a:srcRect l="59780" t="10387" r="24728" b="62256"/>
          <a:stretch>
            <a:fillRect/>
          </a:stretch>
        </p:blipFill>
        <p:spPr>
          <a:xfrm>
            <a:off x="8017441" y="2478087"/>
            <a:ext cx="184376" cy="206376"/>
          </a:xfrm>
          <a:custGeom>
            <a:avLst/>
            <a:gdLst>
              <a:gd name="connsiteX0" fmla="*/ 92188 w 184376"/>
              <a:gd name="connsiteY0" fmla="*/ 0 h 206376"/>
              <a:gd name="connsiteX1" fmla="*/ 184376 w 184376"/>
              <a:gd name="connsiteY1" fmla="*/ 103188 h 206376"/>
              <a:gd name="connsiteX2" fmla="*/ 92188 w 184376"/>
              <a:gd name="connsiteY2" fmla="*/ 206376 h 206376"/>
              <a:gd name="connsiteX3" fmla="*/ 0 w 184376"/>
              <a:gd name="connsiteY3" fmla="*/ 103188 h 206376"/>
              <a:gd name="connsiteX4" fmla="*/ 92188 w 184376"/>
              <a:gd name="connsiteY4" fmla="*/ 0 h 20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76" h="206376">
                <a:moveTo>
                  <a:pt x="92188" y="0"/>
                </a:moveTo>
                <a:cubicBezTo>
                  <a:pt x="143102" y="0"/>
                  <a:pt x="184376" y="46199"/>
                  <a:pt x="184376" y="103188"/>
                </a:cubicBezTo>
                <a:cubicBezTo>
                  <a:pt x="184376" y="160177"/>
                  <a:pt x="143102" y="206376"/>
                  <a:pt x="92188" y="206376"/>
                </a:cubicBezTo>
                <a:cubicBezTo>
                  <a:pt x="41274" y="206376"/>
                  <a:pt x="0" y="160177"/>
                  <a:pt x="0" y="103188"/>
                </a:cubicBezTo>
                <a:cubicBezTo>
                  <a:pt x="0" y="46199"/>
                  <a:pt x="41274" y="0"/>
                  <a:pt x="92188" y="0"/>
                </a:cubicBezTo>
                <a:close/>
              </a:path>
            </a:pathLst>
          </a:custGeom>
        </p:spPr>
      </p:pic>
      <p:sp>
        <p:nvSpPr>
          <p:cNvPr id="127" name="任意多边形: 形状 126">
            <a:extLst>
              <a:ext uri="{FF2B5EF4-FFF2-40B4-BE49-F238E27FC236}">
                <a16:creationId xmlns:a16="http://schemas.microsoft.com/office/drawing/2014/main" id="{4E31C530-71C5-454D-8971-A59C2D7C6136}"/>
              </a:ext>
            </a:extLst>
          </p:cNvPr>
          <p:cNvSpPr/>
          <p:nvPr/>
        </p:nvSpPr>
        <p:spPr>
          <a:xfrm>
            <a:off x="7654808" y="2919395"/>
            <a:ext cx="184376" cy="206376"/>
          </a:xfrm>
          <a:custGeom>
            <a:avLst/>
            <a:gdLst>
              <a:gd name="connsiteX0" fmla="*/ 92188 w 184376"/>
              <a:gd name="connsiteY0" fmla="*/ 0 h 206376"/>
              <a:gd name="connsiteX1" fmla="*/ 184376 w 184376"/>
              <a:gd name="connsiteY1" fmla="*/ 103188 h 206376"/>
              <a:gd name="connsiteX2" fmla="*/ 92188 w 184376"/>
              <a:gd name="connsiteY2" fmla="*/ 206376 h 206376"/>
              <a:gd name="connsiteX3" fmla="*/ 0 w 184376"/>
              <a:gd name="connsiteY3" fmla="*/ 103188 h 206376"/>
              <a:gd name="connsiteX4" fmla="*/ 92188 w 184376"/>
              <a:gd name="connsiteY4" fmla="*/ 0 h 20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76" h="206376">
                <a:moveTo>
                  <a:pt x="92188" y="0"/>
                </a:moveTo>
                <a:cubicBezTo>
                  <a:pt x="143102" y="0"/>
                  <a:pt x="184376" y="46199"/>
                  <a:pt x="184376" y="103188"/>
                </a:cubicBezTo>
                <a:cubicBezTo>
                  <a:pt x="184376" y="160177"/>
                  <a:pt x="143102" y="206376"/>
                  <a:pt x="92188" y="206376"/>
                </a:cubicBezTo>
                <a:cubicBezTo>
                  <a:pt x="41274" y="206376"/>
                  <a:pt x="0" y="160177"/>
                  <a:pt x="0" y="103188"/>
                </a:cubicBezTo>
                <a:cubicBezTo>
                  <a:pt x="0" y="46199"/>
                  <a:pt x="41274" y="0"/>
                  <a:pt x="92188" y="0"/>
                </a:cubicBezTo>
                <a:close/>
              </a:path>
            </a:pathLst>
          </a:cu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31" name="图片 130">
            <a:extLst>
              <a:ext uri="{FF2B5EF4-FFF2-40B4-BE49-F238E27FC236}">
                <a16:creationId xmlns:a16="http://schemas.microsoft.com/office/drawing/2014/main" id="{A3ABB0C7-79B7-4BF2-8BA9-A91C32D9DB8D}"/>
              </a:ext>
            </a:extLst>
          </p:cNvPr>
          <p:cNvPicPr>
            <a:picLocks noChangeAspect="1"/>
          </p:cNvPicPr>
          <p:nvPr/>
        </p:nvPicPr>
        <p:blipFill>
          <a:blip r:embed="rId11">
            <a:alphaModFix amt="95000"/>
          </a:blip>
          <a:srcRect l="11553" t="27897" r="68830" b="38828"/>
          <a:stretch>
            <a:fillRect/>
          </a:stretch>
        </p:blipFill>
        <p:spPr>
          <a:xfrm>
            <a:off x="7230919" y="2764902"/>
            <a:ext cx="233474" cy="251022"/>
          </a:xfrm>
          <a:custGeom>
            <a:avLst/>
            <a:gdLst>
              <a:gd name="connsiteX0" fmla="*/ 116737 w 233474"/>
              <a:gd name="connsiteY0" fmla="*/ 0 h 251022"/>
              <a:gd name="connsiteX1" fmla="*/ 233474 w 233474"/>
              <a:gd name="connsiteY1" fmla="*/ 125511 h 251022"/>
              <a:gd name="connsiteX2" fmla="*/ 116737 w 233474"/>
              <a:gd name="connsiteY2" fmla="*/ 251022 h 251022"/>
              <a:gd name="connsiteX3" fmla="*/ 0 w 233474"/>
              <a:gd name="connsiteY3" fmla="*/ 125511 h 251022"/>
              <a:gd name="connsiteX4" fmla="*/ 116737 w 233474"/>
              <a:gd name="connsiteY4" fmla="*/ 0 h 251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474" h="251022">
                <a:moveTo>
                  <a:pt x="116737" y="0"/>
                </a:moveTo>
                <a:cubicBezTo>
                  <a:pt x="181209" y="0"/>
                  <a:pt x="233474" y="56193"/>
                  <a:pt x="233474" y="125511"/>
                </a:cubicBezTo>
                <a:cubicBezTo>
                  <a:pt x="233474" y="194829"/>
                  <a:pt x="181209" y="251022"/>
                  <a:pt x="116737" y="251022"/>
                </a:cubicBezTo>
                <a:cubicBezTo>
                  <a:pt x="52265" y="251022"/>
                  <a:pt x="0" y="194829"/>
                  <a:pt x="0" y="125511"/>
                </a:cubicBezTo>
                <a:cubicBezTo>
                  <a:pt x="0" y="56193"/>
                  <a:pt x="52265" y="0"/>
                  <a:pt x="116737" y="0"/>
                </a:cubicBezTo>
                <a:close/>
              </a:path>
            </a:pathLst>
          </a:custGeom>
        </p:spPr>
      </p:pic>
      <p:pic>
        <p:nvPicPr>
          <p:cNvPr id="134" name="图片 133">
            <a:extLst>
              <a:ext uri="{FF2B5EF4-FFF2-40B4-BE49-F238E27FC236}">
                <a16:creationId xmlns:a16="http://schemas.microsoft.com/office/drawing/2014/main" id="{8386716B-DDD4-4A5B-A589-2F11B5FD507E}"/>
              </a:ext>
            </a:extLst>
          </p:cNvPr>
          <p:cNvPicPr>
            <a:picLocks noChangeAspect="1"/>
          </p:cNvPicPr>
          <p:nvPr/>
        </p:nvPicPr>
        <p:blipFill>
          <a:blip r:embed="rId11">
            <a:alphaModFix amt="95000"/>
          </a:blip>
          <a:srcRect l="9361" t="8352" r="78041" b="65586"/>
          <a:stretch>
            <a:fillRect/>
          </a:stretch>
        </p:blipFill>
        <p:spPr>
          <a:xfrm>
            <a:off x="7155952" y="2502607"/>
            <a:ext cx="149934" cy="196612"/>
          </a:xfrm>
          <a:custGeom>
            <a:avLst/>
            <a:gdLst>
              <a:gd name="connsiteX0" fmla="*/ 74967 w 149934"/>
              <a:gd name="connsiteY0" fmla="*/ 0 h 196612"/>
              <a:gd name="connsiteX1" fmla="*/ 149934 w 149934"/>
              <a:gd name="connsiteY1" fmla="*/ 98306 h 196612"/>
              <a:gd name="connsiteX2" fmla="*/ 74967 w 149934"/>
              <a:gd name="connsiteY2" fmla="*/ 196612 h 196612"/>
              <a:gd name="connsiteX3" fmla="*/ 0 w 149934"/>
              <a:gd name="connsiteY3" fmla="*/ 98306 h 196612"/>
              <a:gd name="connsiteX4" fmla="*/ 74967 w 149934"/>
              <a:gd name="connsiteY4" fmla="*/ 0 h 196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4" h="196612">
                <a:moveTo>
                  <a:pt x="74967" y="0"/>
                </a:moveTo>
                <a:cubicBezTo>
                  <a:pt x="116370" y="0"/>
                  <a:pt x="149934" y="44013"/>
                  <a:pt x="149934" y="98306"/>
                </a:cubicBezTo>
                <a:cubicBezTo>
                  <a:pt x="149934" y="152599"/>
                  <a:pt x="116370" y="196612"/>
                  <a:pt x="74967" y="196612"/>
                </a:cubicBezTo>
                <a:cubicBezTo>
                  <a:pt x="33564" y="196612"/>
                  <a:pt x="0" y="152599"/>
                  <a:pt x="0" y="98306"/>
                </a:cubicBezTo>
                <a:cubicBezTo>
                  <a:pt x="0" y="44013"/>
                  <a:pt x="33564" y="0"/>
                  <a:pt x="74967" y="0"/>
                </a:cubicBezTo>
                <a:close/>
              </a:path>
            </a:pathLst>
          </a:custGeom>
        </p:spPr>
      </p:pic>
    </p:spTree>
    <p:extLst>
      <p:ext uri="{BB962C8B-B14F-4D97-AF65-F5344CB8AC3E}">
        <p14:creationId xmlns:p14="http://schemas.microsoft.com/office/powerpoint/2010/main" val="736886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E58480-375C-4C56-B1AA-FFD074AAB12F}"/>
              </a:ext>
            </a:extLst>
          </p:cNvPr>
          <p:cNvSpPr>
            <a:spLocks noGrp="1"/>
          </p:cNvSpPr>
          <p:nvPr>
            <p:ph type="title"/>
          </p:nvPr>
        </p:nvSpPr>
        <p:spPr/>
        <p:txBody>
          <a:bodyPr/>
          <a:lstStyle/>
          <a:p>
            <a:r>
              <a:rPr lang="zh-CN" altLang="en-US" dirty="0"/>
              <a:t>星地频谱共享与干扰规避</a:t>
            </a:r>
          </a:p>
        </p:txBody>
      </p:sp>
      <p:sp>
        <p:nvSpPr>
          <p:cNvPr id="3" name="灯片编号占位符 2">
            <a:extLst>
              <a:ext uri="{FF2B5EF4-FFF2-40B4-BE49-F238E27FC236}">
                <a16:creationId xmlns:a16="http://schemas.microsoft.com/office/drawing/2014/main" id="{38F6037C-F4B8-437C-87F4-DB52FABC9901}"/>
              </a:ext>
            </a:extLst>
          </p:cNvPr>
          <p:cNvSpPr>
            <a:spLocks noGrp="1"/>
          </p:cNvSpPr>
          <p:nvPr>
            <p:ph type="sldNum" sz="quarter" idx="10"/>
          </p:nvPr>
        </p:nvSpPr>
        <p:spPr>
          <a:xfrm>
            <a:off x="9351240" y="6385957"/>
            <a:ext cx="2743200" cy="365125"/>
          </a:xfrm>
        </p:spPr>
        <p:txBody>
          <a:bodyPr/>
          <a:lstStyle/>
          <a:p>
            <a:fld id="{54B3F8C3-4D34-464E-BB5A-60724E4C6E9F}" type="slidenum">
              <a:rPr lang="zh-CN" altLang="en-US" smtClean="0"/>
              <a:t>32</a:t>
            </a:fld>
            <a:endParaRPr lang="zh-CN" altLang="en-US"/>
          </a:p>
        </p:txBody>
      </p:sp>
      <p:pic>
        <p:nvPicPr>
          <p:cNvPr id="5" name="图片 4">
            <a:extLst>
              <a:ext uri="{FF2B5EF4-FFF2-40B4-BE49-F238E27FC236}">
                <a16:creationId xmlns:a16="http://schemas.microsoft.com/office/drawing/2014/main" id="{77ECFBA6-3C69-45D0-BCCD-E37A2E8A0497}"/>
              </a:ext>
            </a:extLst>
          </p:cNvPr>
          <p:cNvPicPr>
            <a:picLocks noChangeAspect="1"/>
          </p:cNvPicPr>
          <p:nvPr/>
        </p:nvPicPr>
        <p:blipFill>
          <a:blip r:embed="rId3"/>
          <a:srcRect/>
          <a:stretch/>
        </p:blipFill>
        <p:spPr>
          <a:xfrm>
            <a:off x="1101502" y="966737"/>
            <a:ext cx="3565433" cy="2674075"/>
          </a:xfrm>
          <a:prstGeom prst="rect">
            <a:avLst/>
          </a:prstGeom>
        </p:spPr>
      </p:pic>
      <p:pic>
        <p:nvPicPr>
          <p:cNvPr id="7" name="图片 6">
            <a:extLst>
              <a:ext uri="{FF2B5EF4-FFF2-40B4-BE49-F238E27FC236}">
                <a16:creationId xmlns:a16="http://schemas.microsoft.com/office/drawing/2014/main" id="{5A397846-B9EB-4EF7-A39F-7BA62B2749E8}"/>
              </a:ext>
            </a:extLst>
          </p:cNvPr>
          <p:cNvPicPr>
            <a:picLocks noChangeAspect="1"/>
          </p:cNvPicPr>
          <p:nvPr/>
        </p:nvPicPr>
        <p:blipFill rotWithShape="1">
          <a:blip r:embed="rId4"/>
          <a:srcRect l="7041" r="6031"/>
          <a:stretch/>
        </p:blipFill>
        <p:spPr>
          <a:xfrm>
            <a:off x="7764265" y="1207545"/>
            <a:ext cx="3290560" cy="2092205"/>
          </a:xfrm>
          <a:prstGeom prst="rect">
            <a:avLst/>
          </a:prstGeom>
        </p:spPr>
      </p:pic>
      <p:sp>
        <p:nvSpPr>
          <p:cNvPr id="8" name="文本框 7">
            <a:extLst>
              <a:ext uri="{FF2B5EF4-FFF2-40B4-BE49-F238E27FC236}">
                <a16:creationId xmlns:a16="http://schemas.microsoft.com/office/drawing/2014/main" id="{9C82019C-42DB-4807-9C43-2B4CDE9FCB15}"/>
              </a:ext>
            </a:extLst>
          </p:cNvPr>
          <p:cNvSpPr txBox="1"/>
          <p:nvPr/>
        </p:nvSpPr>
        <p:spPr>
          <a:xfrm>
            <a:off x="6887857" y="3286339"/>
            <a:ext cx="5098612"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主要研究：不均匀的业务需求分布、优先级、星内</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星间干扰规避</a:t>
            </a:r>
          </a:p>
        </p:txBody>
      </p:sp>
      <p:sp>
        <p:nvSpPr>
          <p:cNvPr id="9" name="箭头: 右 8">
            <a:extLst>
              <a:ext uri="{FF2B5EF4-FFF2-40B4-BE49-F238E27FC236}">
                <a16:creationId xmlns:a16="http://schemas.microsoft.com/office/drawing/2014/main" id="{31A5220C-8FA1-47C0-B045-375634AA9B25}"/>
              </a:ext>
            </a:extLst>
          </p:cNvPr>
          <p:cNvSpPr/>
          <p:nvPr/>
        </p:nvSpPr>
        <p:spPr>
          <a:xfrm flipH="1">
            <a:off x="5543343" y="2043436"/>
            <a:ext cx="596368" cy="1071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209C60C2-0056-44C6-9483-DFDD455D4AF9}"/>
              </a:ext>
            </a:extLst>
          </p:cNvPr>
          <p:cNvSpPr/>
          <p:nvPr/>
        </p:nvSpPr>
        <p:spPr>
          <a:xfrm>
            <a:off x="5543344" y="4610260"/>
            <a:ext cx="749628" cy="1071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十字形 10">
            <a:extLst>
              <a:ext uri="{FF2B5EF4-FFF2-40B4-BE49-F238E27FC236}">
                <a16:creationId xmlns:a16="http://schemas.microsoft.com/office/drawing/2014/main" id="{534A5E31-9785-4D2F-B72E-40B29FB8D4C9}"/>
              </a:ext>
            </a:extLst>
          </p:cNvPr>
          <p:cNvSpPr/>
          <p:nvPr/>
        </p:nvSpPr>
        <p:spPr>
          <a:xfrm rot="2690221">
            <a:off x="5218941" y="4316611"/>
            <a:ext cx="1604109" cy="1593993"/>
          </a:xfrm>
          <a:prstGeom prst="plus">
            <a:avLst>
              <a:gd name="adj" fmla="val 469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B1E3FA6-7146-48F0-BBD2-740384485986}"/>
              </a:ext>
            </a:extLst>
          </p:cNvPr>
          <p:cNvSpPr txBox="1"/>
          <p:nvPr/>
        </p:nvSpPr>
        <p:spPr>
          <a:xfrm>
            <a:off x="7368483" y="4440311"/>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星地协同？</a:t>
            </a:r>
          </a:p>
        </p:txBody>
      </p:sp>
      <p:sp>
        <p:nvSpPr>
          <p:cNvPr id="13" name="文本框 12">
            <a:extLst>
              <a:ext uri="{FF2B5EF4-FFF2-40B4-BE49-F238E27FC236}">
                <a16:creationId xmlns:a16="http://schemas.microsoft.com/office/drawing/2014/main" id="{92920FCB-15E2-492E-B47C-57E94CE73A60}"/>
              </a:ext>
            </a:extLst>
          </p:cNvPr>
          <p:cNvSpPr txBox="1"/>
          <p:nvPr/>
        </p:nvSpPr>
        <p:spPr>
          <a:xfrm>
            <a:off x="7368483" y="5578205"/>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可用频段？</a:t>
            </a:r>
          </a:p>
        </p:txBody>
      </p:sp>
      <p:sp>
        <p:nvSpPr>
          <p:cNvPr id="15" name="文本框 14">
            <a:extLst>
              <a:ext uri="{FF2B5EF4-FFF2-40B4-BE49-F238E27FC236}">
                <a16:creationId xmlns:a16="http://schemas.microsoft.com/office/drawing/2014/main" id="{9DEF69BF-5462-43F4-AF66-F4326D0C22EB}"/>
              </a:ext>
            </a:extLst>
          </p:cNvPr>
          <p:cNvSpPr txBox="1"/>
          <p:nvPr/>
        </p:nvSpPr>
        <p:spPr>
          <a:xfrm>
            <a:off x="468488" y="6381750"/>
            <a:ext cx="495520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跳波束图案（时空）、频段、功率、波位大小</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0ED5270-C04B-41EC-88EE-44EC1C90FED8}"/>
              </a:ext>
            </a:extLst>
          </p:cNvPr>
          <p:cNvSpPr txBox="1"/>
          <p:nvPr/>
        </p:nvSpPr>
        <p:spPr>
          <a:xfrm>
            <a:off x="7368483" y="5003592"/>
            <a:ext cx="146706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频谱共享？</a:t>
            </a:r>
          </a:p>
        </p:txBody>
      </p:sp>
      <p:pic>
        <p:nvPicPr>
          <p:cNvPr id="6" name="图片 5">
            <a:extLst>
              <a:ext uri="{FF2B5EF4-FFF2-40B4-BE49-F238E27FC236}">
                <a16:creationId xmlns:a16="http://schemas.microsoft.com/office/drawing/2014/main" id="{E6A43A08-3FEA-44E6-AED2-AA0C7496FF49}"/>
              </a:ext>
            </a:extLst>
          </p:cNvPr>
          <p:cNvPicPr>
            <a:picLocks noChangeAspect="1"/>
          </p:cNvPicPr>
          <p:nvPr/>
        </p:nvPicPr>
        <p:blipFill>
          <a:blip r:embed="rId5"/>
          <a:stretch>
            <a:fillRect/>
          </a:stretch>
        </p:blipFill>
        <p:spPr>
          <a:xfrm>
            <a:off x="1101503" y="3678133"/>
            <a:ext cx="3565433" cy="2674075"/>
          </a:xfrm>
          <a:prstGeom prst="rect">
            <a:avLst/>
          </a:prstGeom>
        </p:spPr>
      </p:pic>
    </p:spTree>
    <p:extLst>
      <p:ext uri="{BB962C8B-B14F-4D97-AF65-F5344CB8AC3E}">
        <p14:creationId xmlns:p14="http://schemas.microsoft.com/office/powerpoint/2010/main" val="1374426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7B2B302-F0C4-42E4-BC81-8F0D80F36F13}"/>
              </a:ext>
            </a:extLst>
          </p:cNvPr>
          <p:cNvSpPr>
            <a:spLocks noGrp="1"/>
          </p:cNvSpPr>
          <p:nvPr>
            <p:ph type="sldNum" sz="quarter" idx="10"/>
          </p:nvPr>
        </p:nvSpPr>
        <p:spPr/>
        <p:txBody>
          <a:bodyPr/>
          <a:lstStyle/>
          <a:p>
            <a:fld id="{54B3F8C3-4D34-464E-BB5A-60724E4C6E9F}" type="slidenum">
              <a:rPr lang="zh-CN" altLang="en-US" smtClean="0"/>
              <a:t>33</a:t>
            </a:fld>
            <a:endParaRPr lang="zh-CN" altLang="en-US"/>
          </a:p>
        </p:txBody>
      </p:sp>
      <p:sp>
        <p:nvSpPr>
          <p:cNvPr id="4" name="标题 1">
            <a:extLst>
              <a:ext uri="{FF2B5EF4-FFF2-40B4-BE49-F238E27FC236}">
                <a16:creationId xmlns:a16="http://schemas.microsoft.com/office/drawing/2014/main" id="{47F4A5C3-E05F-41A5-901E-CBFAD043A3AD}"/>
              </a:ext>
            </a:extLst>
          </p:cNvPr>
          <p:cNvSpPr>
            <a:spLocks noGrp="1"/>
          </p:cNvSpPr>
          <p:nvPr>
            <p:ph type="title"/>
          </p:nvPr>
        </p:nvSpPr>
        <p:spPr>
          <a:xfrm>
            <a:off x="614363" y="203200"/>
            <a:ext cx="6642100" cy="730250"/>
          </a:xfrm>
        </p:spPr>
        <p:txBody>
          <a:bodyPr/>
          <a:lstStyle/>
          <a:p>
            <a:r>
              <a:rPr lang="zh-CN" altLang="en-US" dirty="0"/>
              <a:t>星地频谱共享与干扰规避</a:t>
            </a:r>
          </a:p>
        </p:txBody>
      </p:sp>
      <p:pic>
        <p:nvPicPr>
          <p:cNvPr id="2" name="图片 1">
            <a:extLst>
              <a:ext uri="{FF2B5EF4-FFF2-40B4-BE49-F238E27FC236}">
                <a16:creationId xmlns:a16="http://schemas.microsoft.com/office/drawing/2014/main" id="{A42395E5-E86F-4E9E-9AE6-E7AE5C3F0B13}"/>
              </a:ext>
            </a:extLst>
          </p:cNvPr>
          <p:cNvPicPr>
            <a:picLocks noChangeAspect="1"/>
          </p:cNvPicPr>
          <p:nvPr/>
        </p:nvPicPr>
        <p:blipFill>
          <a:blip r:embed="rId3"/>
          <a:srcRect/>
          <a:stretch/>
        </p:blipFill>
        <p:spPr>
          <a:xfrm>
            <a:off x="1775791" y="1467706"/>
            <a:ext cx="8633792" cy="5337286"/>
          </a:xfrm>
          <a:prstGeom prst="rect">
            <a:avLst/>
          </a:prstGeom>
        </p:spPr>
      </p:pic>
      <p:sp>
        <p:nvSpPr>
          <p:cNvPr id="5" name="文本框 4">
            <a:extLst>
              <a:ext uri="{FF2B5EF4-FFF2-40B4-BE49-F238E27FC236}">
                <a16:creationId xmlns:a16="http://schemas.microsoft.com/office/drawing/2014/main" id="{AF7FDDA7-58FD-4C9A-B3D7-93F5EF7C2B11}"/>
              </a:ext>
            </a:extLst>
          </p:cNvPr>
          <p:cNvSpPr txBox="1"/>
          <p:nvPr/>
        </p:nvSpPr>
        <p:spPr>
          <a:xfrm>
            <a:off x="168250" y="880110"/>
            <a:ext cx="12023750" cy="707886"/>
          </a:xfrm>
          <a:prstGeom prst="rect">
            <a:avLst/>
          </a:prstGeom>
        </p:spPr>
        <p:txBody>
          <a:bodyPr wrap="square">
            <a:spAutoFit/>
          </a:bodyPr>
          <a:lstStyle>
            <a:defPPr>
              <a:defRPr lang="zh-CN"/>
            </a:defPPr>
            <a:lvl1pPr>
              <a:defRPr sz="2400" b="1">
                <a:solidFill>
                  <a:srgbClr val="000000"/>
                </a:solidFill>
                <a:latin typeface="微软雅黑" panose="020B0503020204020204" pitchFamily="34" charset="-122"/>
                <a:ea typeface="微软雅黑" panose="020B0503020204020204" pitchFamily="34" charset="-122"/>
              </a:defRPr>
            </a:lvl1pPr>
          </a:lstStyle>
          <a:p>
            <a:r>
              <a:rPr lang="zh-CN" altLang="zh-CN" sz="2000" dirty="0"/>
              <a:t>研究基于电磁地图辅助的星地频谱共享问题，通过规避系统外干扰与系统内干扰，联合优化星上跳波束与地面基站</a:t>
            </a:r>
            <a:r>
              <a:rPr lang="zh-CN" altLang="en-US" sz="2000" dirty="0"/>
              <a:t>的小区频率划分</a:t>
            </a:r>
            <a:r>
              <a:rPr lang="zh-CN" altLang="zh-CN" sz="2000" dirty="0"/>
              <a:t>，实现</a:t>
            </a:r>
            <a:r>
              <a:rPr lang="zh-CN" altLang="en-US" sz="2000" dirty="0"/>
              <a:t>地面小区干扰最小、</a:t>
            </a:r>
            <a:r>
              <a:rPr lang="zh-CN" altLang="zh-CN" sz="2000" dirty="0"/>
              <a:t>最大化卫星</a:t>
            </a:r>
            <a:r>
              <a:rPr lang="zh-CN" altLang="en-US" sz="2000" dirty="0"/>
              <a:t>小区</a:t>
            </a:r>
            <a:r>
              <a:rPr lang="zh-CN" altLang="zh-CN" sz="2000" dirty="0"/>
              <a:t>吞吐量时延公平性。</a:t>
            </a:r>
          </a:p>
        </p:txBody>
      </p:sp>
    </p:spTree>
    <p:extLst>
      <p:ext uri="{BB962C8B-B14F-4D97-AF65-F5344CB8AC3E}">
        <p14:creationId xmlns:p14="http://schemas.microsoft.com/office/powerpoint/2010/main" val="710416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B48E34A-8765-4469-A034-B0B2B0E17A09}"/>
              </a:ext>
            </a:extLst>
          </p:cNvPr>
          <p:cNvSpPr/>
          <p:nvPr/>
        </p:nvSpPr>
        <p:spPr>
          <a:xfrm>
            <a:off x="234950" y="3408197"/>
            <a:ext cx="7532251" cy="304005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 name="标题 1">
            <a:extLst>
              <a:ext uri="{FF2B5EF4-FFF2-40B4-BE49-F238E27FC236}">
                <a16:creationId xmlns:a16="http://schemas.microsoft.com/office/drawing/2014/main" id="{D42E27DC-DE26-4531-89B7-862528CCD81A}"/>
              </a:ext>
            </a:extLst>
          </p:cNvPr>
          <p:cNvSpPr>
            <a:spLocks noGrp="1"/>
          </p:cNvSpPr>
          <p:nvPr>
            <p:ph type="title"/>
          </p:nvPr>
        </p:nvSpPr>
        <p:spPr/>
        <p:txBody>
          <a:bodyPr vert="horz" lIns="91440" tIns="45720" rIns="91440" bIns="45720" rtlCol="0" anchor="ctr">
            <a:normAutofit/>
          </a:bodyPr>
          <a:lstStyle/>
          <a:p>
            <a:r>
              <a:rPr lang="zh-CN" altLang="zh-CN" dirty="0"/>
              <a:t>星地频谱共享与干扰规避</a:t>
            </a:r>
            <a:endParaRPr lang="zh-CN" altLang="en-US" dirty="0"/>
          </a:p>
        </p:txBody>
      </p:sp>
      <p:sp>
        <p:nvSpPr>
          <p:cNvPr id="3" name="灯片编号占位符 2">
            <a:extLst>
              <a:ext uri="{FF2B5EF4-FFF2-40B4-BE49-F238E27FC236}">
                <a16:creationId xmlns:a16="http://schemas.microsoft.com/office/drawing/2014/main" id="{A050003E-4228-4948-A210-53F66620729C}"/>
              </a:ext>
            </a:extLst>
          </p:cNvPr>
          <p:cNvSpPr>
            <a:spLocks noGrp="1"/>
          </p:cNvSpPr>
          <p:nvPr>
            <p:ph type="sldNum" sz="quarter" idx="10"/>
          </p:nvPr>
        </p:nvSpPr>
        <p:spPr>
          <a:xfrm>
            <a:off x="9271000" y="6419850"/>
            <a:ext cx="2743200" cy="365125"/>
          </a:xfrm>
        </p:spPr>
        <p:txBody>
          <a:bodyPr/>
          <a:lstStyle/>
          <a:p>
            <a:fld id="{54B3F8C3-4D34-464E-BB5A-60724E4C6E9F}" type="slidenum">
              <a:rPr lang="zh-CN" altLang="en-US" smtClean="0"/>
              <a:t>34</a:t>
            </a:fld>
            <a:endParaRPr lang="zh-CN" altLang="en-US"/>
          </a:p>
        </p:txBody>
      </p:sp>
      <p:sp>
        <p:nvSpPr>
          <p:cNvPr id="4" name="文本框 3">
            <a:extLst>
              <a:ext uri="{FF2B5EF4-FFF2-40B4-BE49-F238E27FC236}">
                <a16:creationId xmlns:a16="http://schemas.microsoft.com/office/drawing/2014/main" id="{36CEA2C9-7AB7-462F-A3DC-9536B18A8ED0}"/>
              </a:ext>
            </a:extLst>
          </p:cNvPr>
          <p:cNvSpPr txBox="1"/>
          <p:nvPr/>
        </p:nvSpPr>
        <p:spPr>
          <a:xfrm>
            <a:off x="406400" y="1031070"/>
            <a:ext cx="1148080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前提：</a:t>
            </a:r>
            <a:r>
              <a:rPr lang="en-US" altLang="zh-CN" sz="2000" dirty="0">
                <a:latin typeface="微软雅黑" panose="020B0503020204020204" pitchFamily="34" charset="-122"/>
                <a:ea typeface="微软雅黑" panose="020B0503020204020204" pitchFamily="34" charset="-122"/>
              </a:rPr>
              <a:t>BU</a:t>
            </a:r>
            <a:r>
              <a:rPr lang="zh-CN" altLang="en-US" sz="2000" dirty="0">
                <a:latin typeface="微软雅黑" panose="020B0503020204020204" pitchFamily="34" charset="-122"/>
                <a:ea typeface="微软雅黑" panose="020B0503020204020204" pitchFamily="34" charset="-122"/>
              </a:rPr>
              <a:t>是主用户，</a:t>
            </a:r>
            <a:r>
              <a:rPr lang="en-US" altLang="zh-CN" sz="2000" dirty="0">
                <a:latin typeface="微软雅黑" panose="020B0503020204020204" pitchFamily="34" charset="-122"/>
                <a:ea typeface="微软雅黑" panose="020B0503020204020204" pitchFamily="34" charset="-122"/>
              </a:rPr>
              <a:t>SU</a:t>
            </a:r>
            <a:r>
              <a:rPr lang="zh-CN" altLang="en-US" sz="2000" dirty="0">
                <a:latin typeface="微软雅黑" panose="020B0503020204020204" pitchFamily="34" charset="-122"/>
                <a:ea typeface="微软雅黑" panose="020B0503020204020204" pitchFamily="34" charset="-122"/>
              </a:rPr>
              <a:t>是次用户；地面相邻小区不同频，则不存在地面小区之间的干扰。</a:t>
            </a:r>
          </a:p>
        </p:txBody>
      </p:sp>
      <p:sp>
        <p:nvSpPr>
          <p:cNvPr id="5" name="矩形 4">
            <a:extLst>
              <a:ext uri="{FF2B5EF4-FFF2-40B4-BE49-F238E27FC236}">
                <a16:creationId xmlns:a16="http://schemas.microsoft.com/office/drawing/2014/main" id="{6C95386F-59C9-4B70-B06C-6070BA9C548C}"/>
              </a:ext>
            </a:extLst>
          </p:cNvPr>
          <p:cNvSpPr/>
          <p:nvPr/>
        </p:nvSpPr>
        <p:spPr>
          <a:xfrm>
            <a:off x="308263" y="1607977"/>
            <a:ext cx="4610099" cy="70885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BS</a:t>
            </a:r>
            <a:r>
              <a:rPr lang="zh-CN" altLang="en-US" sz="1600" dirty="0">
                <a:solidFill>
                  <a:schemeClr val="tx1"/>
                </a:solidFill>
                <a:latin typeface="微软雅黑" panose="020B0503020204020204" pitchFamily="34" charset="-122"/>
                <a:ea typeface="微软雅黑" panose="020B0503020204020204" pitchFamily="34" charset="-122"/>
              </a:rPr>
              <a:t>根据</a:t>
            </a:r>
            <a:r>
              <a:rPr lang="en-US" altLang="zh-CN" sz="1600" dirty="0">
                <a:solidFill>
                  <a:schemeClr val="tx1"/>
                </a:solidFill>
                <a:latin typeface="微软雅黑" panose="020B0503020204020204" pitchFamily="34" charset="-122"/>
                <a:ea typeface="微软雅黑" panose="020B0503020204020204" pitchFamily="34" charset="-122"/>
              </a:rPr>
              <a:t>CSI</a:t>
            </a:r>
            <a:r>
              <a:rPr lang="zh-CN" altLang="en-US" sz="1600" dirty="0">
                <a:solidFill>
                  <a:schemeClr val="tx1"/>
                </a:solidFill>
                <a:latin typeface="微软雅黑" panose="020B0503020204020204" pitchFamily="34" charset="-122"/>
                <a:ea typeface="微软雅黑" panose="020B0503020204020204" pitchFamily="34" charset="-122"/>
              </a:rPr>
              <a:t>和</a:t>
            </a:r>
            <a:r>
              <a:rPr lang="en-US" altLang="zh-CN" sz="1600" dirty="0">
                <a:solidFill>
                  <a:schemeClr val="tx1"/>
                </a:solidFill>
                <a:latin typeface="微软雅黑" panose="020B0503020204020204" pitchFamily="34" charset="-122"/>
                <a:ea typeface="微软雅黑" panose="020B0503020204020204" pitchFamily="34" charset="-122"/>
              </a:rPr>
              <a:t>RM</a:t>
            </a:r>
            <a:r>
              <a:rPr lang="zh-CN" altLang="en-US" sz="1600" dirty="0">
                <a:solidFill>
                  <a:schemeClr val="tx1"/>
                </a:solidFill>
                <a:latin typeface="微软雅黑" panose="020B0503020204020204" pitchFamily="34" charset="-122"/>
                <a:ea typeface="微软雅黑" panose="020B0503020204020204" pitchFamily="34" charset="-122"/>
              </a:rPr>
              <a:t>干扰强度，</a:t>
            </a:r>
            <a:r>
              <a:rPr lang="zh-CN" altLang="en-US" sz="1600" b="1" dirty="0">
                <a:solidFill>
                  <a:schemeClr val="tx1"/>
                </a:solidFill>
                <a:latin typeface="微软雅黑" panose="020B0503020204020204" pitchFamily="34" charset="-122"/>
                <a:ea typeface="微软雅黑" panose="020B0503020204020204" pitchFamily="34" charset="-122"/>
              </a:rPr>
              <a:t>选择在频率</a:t>
            </a:r>
            <a:r>
              <a:rPr lang="en-US" altLang="zh-CN" sz="1600" b="1" dirty="0">
                <a:solidFill>
                  <a:schemeClr val="tx1"/>
                </a:solidFill>
                <a:latin typeface="微软雅黑" panose="020B0503020204020204" pitchFamily="34" charset="-122"/>
                <a:ea typeface="微软雅黑" panose="020B0503020204020204" pitchFamily="34" charset="-122"/>
              </a:rPr>
              <a:t>f</a:t>
            </a:r>
            <a:r>
              <a:rPr lang="zh-CN" altLang="en-US" sz="1600" dirty="0">
                <a:solidFill>
                  <a:schemeClr val="tx1"/>
                </a:solidFill>
                <a:latin typeface="微软雅黑" panose="020B0503020204020204" pitchFamily="34" charset="-122"/>
                <a:ea typeface="微软雅黑" panose="020B0503020204020204" pitchFamily="34" charset="-122"/>
              </a:rPr>
              <a:t>上进行</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ZF beamforming</a:t>
            </a:r>
            <a:r>
              <a:rPr lang="zh-CN" altLang="en-US" sz="1600" dirty="0">
                <a:solidFill>
                  <a:schemeClr val="tx1"/>
                </a:solidFill>
                <a:latin typeface="微软雅黑" panose="020B0503020204020204" pitchFamily="34" charset="-122"/>
                <a:ea typeface="微软雅黑" panose="020B0503020204020204" pitchFamily="34" charset="-122"/>
              </a:rPr>
              <a:t>；</a:t>
            </a:r>
          </a:p>
        </p:txBody>
      </p:sp>
      <p:sp>
        <p:nvSpPr>
          <p:cNvPr id="6" name="矩形 5">
            <a:extLst>
              <a:ext uri="{FF2B5EF4-FFF2-40B4-BE49-F238E27FC236}">
                <a16:creationId xmlns:a16="http://schemas.microsoft.com/office/drawing/2014/main" id="{A3A3819E-16CF-4DF2-AD18-F4DC2DD7ED2F}"/>
              </a:ext>
            </a:extLst>
          </p:cNvPr>
          <p:cNvSpPr/>
          <p:nvPr/>
        </p:nvSpPr>
        <p:spPr>
          <a:xfrm>
            <a:off x="308263" y="3501312"/>
            <a:ext cx="4610100" cy="70885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SAT</a:t>
            </a:r>
            <a:r>
              <a:rPr lang="zh-CN" altLang="en-US" sz="1600" dirty="0">
                <a:solidFill>
                  <a:schemeClr val="tx1"/>
                </a:solidFill>
                <a:latin typeface="微软雅黑" panose="020B0503020204020204" pitchFamily="34" charset="-122"/>
                <a:ea typeface="微软雅黑" panose="020B0503020204020204" pitchFamily="34" charset="-122"/>
              </a:rPr>
              <a:t>基于用户需求、干扰情况、基站策略，执行</a:t>
            </a:r>
            <a:r>
              <a:rPr lang="en-US" altLang="zh-CN" sz="1600" dirty="0">
                <a:solidFill>
                  <a:schemeClr val="tx1"/>
                </a:solidFill>
                <a:latin typeface="微软雅黑" panose="020B0503020204020204" pitchFamily="34" charset="-122"/>
                <a:ea typeface="微软雅黑" panose="020B0503020204020204" pitchFamily="34" charset="-122"/>
              </a:rPr>
              <a:t>BH</a:t>
            </a:r>
            <a:r>
              <a:rPr lang="zh-CN" altLang="en-US" sz="1600" dirty="0">
                <a:solidFill>
                  <a:schemeClr val="tx1"/>
                </a:solidFill>
                <a:latin typeface="微软雅黑" panose="020B0503020204020204" pitchFamily="34" charset="-122"/>
                <a:ea typeface="微软雅黑" panose="020B0503020204020204" pitchFamily="34" charset="-122"/>
              </a:rPr>
              <a:t>；</a:t>
            </a:r>
          </a:p>
        </p:txBody>
      </p:sp>
      <p:sp>
        <p:nvSpPr>
          <p:cNvPr id="7" name="矩形 6">
            <a:extLst>
              <a:ext uri="{FF2B5EF4-FFF2-40B4-BE49-F238E27FC236}">
                <a16:creationId xmlns:a16="http://schemas.microsoft.com/office/drawing/2014/main" id="{19624BA3-3B5E-4381-B7B7-40C47B7C1C3C}"/>
              </a:ext>
            </a:extLst>
          </p:cNvPr>
          <p:cNvSpPr/>
          <p:nvPr/>
        </p:nvSpPr>
        <p:spPr>
          <a:xfrm>
            <a:off x="1003581" y="4481265"/>
            <a:ext cx="3914781" cy="83105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微软雅黑" panose="020B0503020204020204" pitchFamily="34" charset="-122"/>
                <a:ea typeface="微软雅黑" panose="020B0503020204020204" pitchFamily="34" charset="-122"/>
              </a:rPr>
              <a:t>基于</a:t>
            </a:r>
            <a:r>
              <a:rPr lang="en-US" altLang="zh-CN" sz="1600" dirty="0">
                <a:solidFill>
                  <a:schemeClr val="tx1"/>
                </a:solidFill>
                <a:latin typeface="微软雅黑" panose="020B0503020204020204" pitchFamily="34" charset="-122"/>
                <a:ea typeface="微软雅黑" panose="020B0503020204020204" pitchFamily="34" charset="-122"/>
              </a:rPr>
              <a:t>overlay</a:t>
            </a:r>
            <a:r>
              <a:rPr lang="zh-CN" altLang="en-US" sz="1600" dirty="0">
                <a:solidFill>
                  <a:schemeClr val="tx1"/>
                </a:solidFill>
                <a:latin typeface="微软雅黑" panose="020B0503020204020204" pitchFamily="34" charset="-122"/>
                <a:ea typeface="微软雅黑" panose="020B0503020204020204" pitchFamily="34" charset="-122"/>
              </a:rPr>
              <a:t>，在与地面不同的频率上传输；基于</a:t>
            </a:r>
            <a:r>
              <a:rPr lang="en-US" altLang="zh-CN" sz="1600" dirty="0">
                <a:solidFill>
                  <a:schemeClr val="tx1"/>
                </a:solidFill>
                <a:latin typeface="微软雅黑" panose="020B0503020204020204" pitchFamily="34" charset="-122"/>
                <a:ea typeface="微软雅黑" panose="020B0503020204020204" pitchFamily="34" charset="-122"/>
              </a:rPr>
              <a:t>underlay</a:t>
            </a:r>
            <a:r>
              <a:rPr lang="zh-CN" altLang="en-US" sz="1600" dirty="0">
                <a:solidFill>
                  <a:schemeClr val="tx1"/>
                </a:solidFill>
                <a:latin typeface="微软雅黑" panose="020B0503020204020204" pitchFamily="34" charset="-122"/>
                <a:ea typeface="微软雅黑" panose="020B0503020204020204" pitchFamily="34" charset="-122"/>
              </a:rPr>
              <a:t>同频传输，但要保证对</a:t>
            </a:r>
            <a:r>
              <a:rPr lang="en-US" altLang="zh-CN" sz="1600" dirty="0">
                <a:solidFill>
                  <a:schemeClr val="tx1"/>
                </a:solidFill>
                <a:latin typeface="微软雅黑" panose="020B0503020204020204" pitchFamily="34" charset="-122"/>
                <a:ea typeface="微软雅黑" panose="020B0503020204020204" pitchFamily="34" charset="-122"/>
              </a:rPr>
              <a:t>BU</a:t>
            </a:r>
            <a:r>
              <a:rPr lang="zh-CN" altLang="en-US" sz="1600" dirty="0">
                <a:solidFill>
                  <a:schemeClr val="tx1"/>
                </a:solidFill>
                <a:latin typeface="微软雅黑" panose="020B0503020204020204" pitchFamily="34" charset="-122"/>
                <a:ea typeface="微软雅黑" panose="020B0503020204020204" pitchFamily="34" charset="-122"/>
              </a:rPr>
              <a:t>的干扰在阈值以下（波束低功率传输）</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990CF4EF-E1C0-4994-8DB2-5676CE90578E}"/>
              </a:ext>
            </a:extLst>
          </p:cNvPr>
          <p:cNvSpPr/>
          <p:nvPr/>
        </p:nvSpPr>
        <p:spPr>
          <a:xfrm>
            <a:off x="308261" y="5562332"/>
            <a:ext cx="4610100" cy="70885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Max </a:t>
            </a:r>
            <a:r>
              <a:rPr lang="zh-CN" altLang="en-US" sz="1600" dirty="0">
                <a:solidFill>
                  <a:schemeClr val="tx1"/>
                </a:solidFill>
                <a:latin typeface="微软雅黑" panose="020B0503020204020204" pitchFamily="34" charset="-122"/>
                <a:ea typeface="微软雅黑" panose="020B0503020204020204" pitchFamily="34" charset="-122"/>
              </a:rPr>
              <a:t>卫星小区吞吐量与公平性</a:t>
            </a:r>
          </a:p>
        </p:txBody>
      </p:sp>
      <p:cxnSp>
        <p:nvCxnSpPr>
          <p:cNvPr id="10" name="直接箭头连接符 9">
            <a:extLst>
              <a:ext uri="{FF2B5EF4-FFF2-40B4-BE49-F238E27FC236}">
                <a16:creationId xmlns:a16="http://schemas.microsoft.com/office/drawing/2014/main" id="{4C019E31-EF8C-4004-B455-0E31E05A41C1}"/>
              </a:ext>
            </a:extLst>
          </p:cNvPr>
          <p:cNvCxnSpPr>
            <a:cxnSpLocks/>
            <a:stCxn id="6" idx="2"/>
          </p:cNvCxnSpPr>
          <p:nvPr/>
        </p:nvCxnSpPr>
        <p:spPr>
          <a:xfrm flipH="1">
            <a:off x="2613311" y="4210171"/>
            <a:ext cx="2" cy="249731"/>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B6E0B0E-7C64-472E-BEB5-5A9AE508FD99}"/>
              </a:ext>
            </a:extLst>
          </p:cNvPr>
          <p:cNvCxnSpPr>
            <a:cxnSpLocks/>
            <a:endCxn id="8" idx="0"/>
          </p:cNvCxnSpPr>
          <p:nvPr/>
        </p:nvCxnSpPr>
        <p:spPr>
          <a:xfrm>
            <a:off x="2613311" y="5312324"/>
            <a:ext cx="0" cy="250008"/>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5705D3D7-9B5D-4AE8-8EC2-EFD38876E1E1}"/>
              </a:ext>
            </a:extLst>
          </p:cNvPr>
          <p:cNvSpPr/>
          <p:nvPr/>
        </p:nvSpPr>
        <p:spPr>
          <a:xfrm>
            <a:off x="5267039" y="1607977"/>
            <a:ext cx="2352960" cy="707887"/>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相邻小区不同频且使用尽量少的数目的频段</a:t>
            </a:r>
          </a:p>
        </p:txBody>
      </p:sp>
      <p:cxnSp>
        <p:nvCxnSpPr>
          <p:cNvPr id="26" name="直接箭头连接符 25">
            <a:extLst>
              <a:ext uri="{FF2B5EF4-FFF2-40B4-BE49-F238E27FC236}">
                <a16:creationId xmlns:a16="http://schemas.microsoft.com/office/drawing/2014/main" id="{DB2A685E-20BA-4002-90E9-220DE54CC2FE}"/>
              </a:ext>
            </a:extLst>
          </p:cNvPr>
          <p:cNvCxnSpPr>
            <a:cxnSpLocks/>
            <a:stCxn id="24" idx="1"/>
            <a:endCxn id="5" idx="3"/>
          </p:cNvCxnSpPr>
          <p:nvPr/>
        </p:nvCxnSpPr>
        <p:spPr>
          <a:xfrm flipH="1">
            <a:off x="4918362" y="1961921"/>
            <a:ext cx="348677" cy="486"/>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C5D7DC4-7E90-480A-8CC5-764936D16FD0}"/>
              </a:ext>
            </a:extLst>
          </p:cNvPr>
          <p:cNvCxnSpPr>
            <a:cxnSpLocks/>
            <a:stCxn id="34" idx="1"/>
            <a:endCxn id="6" idx="3"/>
          </p:cNvCxnSpPr>
          <p:nvPr/>
        </p:nvCxnSpPr>
        <p:spPr>
          <a:xfrm flipH="1">
            <a:off x="4918363" y="3855256"/>
            <a:ext cx="348676" cy="486"/>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9EFCA6AD-C05F-489F-A7D2-AB64DF93CEAE}"/>
              </a:ext>
            </a:extLst>
          </p:cNvPr>
          <p:cNvSpPr/>
          <p:nvPr/>
        </p:nvSpPr>
        <p:spPr>
          <a:xfrm>
            <a:off x="5267039" y="3501312"/>
            <a:ext cx="2380669" cy="707887"/>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波束图案、频率、功率</a:t>
            </a:r>
          </a:p>
        </p:txBody>
      </p:sp>
      <p:sp>
        <p:nvSpPr>
          <p:cNvPr id="38" name="矩形 37">
            <a:extLst>
              <a:ext uri="{FF2B5EF4-FFF2-40B4-BE49-F238E27FC236}">
                <a16:creationId xmlns:a16="http://schemas.microsoft.com/office/drawing/2014/main" id="{F230DEA4-6E19-4C52-A140-9A484A48771B}"/>
              </a:ext>
            </a:extLst>
          </p:cNvPr>
          <p:cNvSpPr/>
          <p:nvPr/>
        </p:nvSpPr>
        <p:spPr>
          <a:xfrm>
            <a:off x="308259" y="2542722"/>
            <a:ext cx="4610103" cy="70885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微软雅黑" panose="020B0503020204020204" pitchFamily="34" charset="-122"/>
                <a:ea typeface="微软雅黑" panose="020B0503020204020204" pitchFamily="34" charset="-122"/>
              </a:rPr>
              <a:t>Min </a:t>
            </a:r>
            <a:r>
              <a:rPr lang="zh-CN" altLang="en-US" sz="1600" dirty="0">
                <a:solidFill>
                  <a:schemeClr val="tx1"/>
                </a:solidFill>
                <a:latin typeface="微软雅黑" panose="020B0503020204020204" pitchFamily="34" charset="-122"/>
                <a:ea typeface="微软雅黑" panose="020B0503020204020204" pitchFamily="34" charset="-122"/>
              </a:rPr>
              <a:t>地面小区的干扰值；</a:t>
            </a:r>
          </a:p>
        </p:txBody>
      </p:sp>
      <p:cxnSp>
        <p:nvCxnSpPr>
          <p:cNvPr id="39" name="直接箭头连接符 38">
            <a:extLst>
              <a:ext uri="{FF2B5EF4-FFF2-40B4-BE49-F238E27FC236}">
                <a16:creationId xmlns:a16="http://schemas.microsoft.com/office/drawing/2014/main" id="{54D2F3E1-69C9-48DD-B31A-1C258B65F962}"/>
              </a:ext>
            </a:extLst>
          </p:cNvPr>
          <p:cNvCxnSpPr>
            <a:cxnSpLocks/>
            <a:stCxn id="5" idx="2"/>
            <a:endCxn id="38" idx="0"/>
          </p:cNvCxnSpPr>
          <p:nvPr/>
        </p:nvCxnSpPr>
        <p:spPr>
          <a:xfrm flipH="1">
            <a:off x="2613311" y="2316836"/>
            <a:ext cx="2" cy="225886"/>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1F947ECD-2CBA-48DE-8F26-8A7C42EB3F8F}"/>
              </a:ext>
            </a:extLst>
          </p:cNvPr>
          <p:cNvCxnSpPr>
            <a:cxnSpLocks/>
            <a:stCxn id="38" idx="2"/>
            <a:endCxn id="6" idx="0"/>
          </p:cNvCxnSpPr>
          <p:nvPr/>
        </p:nvCxnSpPr>
        <p:spPr>
          <a:xfrm>
            <a:off x="2613311" y="3251581"/>
            <a:ext cx="2" cy="249731"/>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表格 45">
            <a:extLst>
              <a:ext uri="{FF2B5EF4-FFF2-40B4-BE49-F238E27FC236}">
                <a16:creationId xmlns:a16="http://schemas.microsoft.com/office/drawing/2014/main" id="{F63E9AC7-1EA1-4E81-BE57-5F462370E341}"/>
              </a:ext>
            </a:extLst>
          </p:cNvPr>
          <p:cNvGraphicFramePr>
            <a:graphicFrameLocks noGrp="1"/>
          </p:cNvGraphicFramePr>
          <p:nvPr>
            <p:extLst>
              <p:ext uri="{D42A27DB-BD31-4B8C-83A1-F6EECF244321}">
                <p14:modId xmlns:p14="http://schemas.microsoft.com/office/powerpoint/2010/main" val="2523820965"/>
              </p:ext>
            </p:extLst>
          </p:nvPr>
        </p:nvGraphicFramePr>
        <p:xfrm>
          <a:off x="7991184" y="2073965"/>
          <a:ext cx="3799034" cy="3935896"/>
        </p:xfrm>
        <a:graphic>
          <a:graphicData uri="http://schemas.openxmlformats.org/drawingml/2006/table">
            <a:tbl>
              <a:tblPr firstRow="1" bandRow="1">
                <a:tableStyleId>{16D9F66E-5EB9-4882-86FB-DCBF35E3C3E4}</a:tableStyleId>
              </a:tblPr>
              <a:tblGrid>
                <a:gridCol w="626343">
                  <a:extLst>
                    <a:ext uri="{9D8B030D-6E8A-4147-A177-3AD203B41FA5}">
                      <a16:colId xmlns:a16="http://schemas.microsoft.com/office/drawing/2014/main" val="2800557494"/>
                    </a:ext>
                  </a:extLst>
                </a:gridCol>
                <a:gridCol w="568037">
                  <a:extLst>
                    <a:ext uri="{9D8B030D-6E8A-4147-A177-3AD203B41FA5}">
                      <a16:colId xmlns:a16="http://schemas.microsoft.com/office/drawing/2014/main" val="2761346156"/>
                    </a:ext>
                  </a:extLst>
                </a:gridCol>
                <a:gridCol w="2604654">
                  <a:extLst>
                    <a:ext uri="{9D8B030D-6E8A-4147-A177-3AD203B41FA5}">
                      <a16:colId xmlns:a16="http://schemas.microsoft.com/office/drawing/2014/main" val="3161532930"/>
                    </a:ext>
                  </a:extLst>
                </a:gridCol>
              </a:tblGrid>
              <a:tr h="983974">
                <a:tc rowSpan="2">
                  <a:txBody>
                    <a:bodyPr/>
                    <a:lstStyle/>
                    <a:p>
                      <a:r>
                        <a:rPr lang="en-US" altLang="zh-CN" b="0" dirty="0">
                          <a:latin typeface="微软雅黑" panose="020B0503020204020204" pitchFamily="34" charset="-122"/>
                          <a:ea typeface="微软雅黑" panose="020B0503020204020204" pitchFamily="34" charset="-122"/>
                        </a:rPr>
                        <a:t>BS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r>
                        <a:rPr lang="en-US" altLang="zh-CN" b="0" dirty="0">
                          <a:latin typeface="微软雅黑" panose="020B0503020204020204" pitchFamily="34" charset="-122"/>
                          <a:ea typeface="微软雅黑" panose="020B0503020204020204" pitchFamily="34" charset="-122"/>
                        </a:rPr>
                        <a:t>BU</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r>
                        <a:rPr lang="zh-CN" altLang="en-US" b="0" dirty="0">
                          <a:latin typeface="微软雅黑" panose="020B0503020204020204" pitchFamily="34" charset="-122"/>
                          <a:ea typeface="微软雅黑" panose="020B0503020204020204" pitchFamily="34" charset="-122"/>
                        </a:rPr>
                        <a:t>使原</a:t>
                      </a:r>
                      <a:r>
                        <a:rPr lang="en-US" altLang="zh-CN" b="0" dirty="0">
                          <a:latin typeface="微软雅黑" panose="020B0503020204020204" pitchFamily="34" charset="-122"/>
                          <a:ea typeface="微软雅黑" panose="020B0503020204020204" pitchFamily="34" charset="-122"/>
                        </a:rPr>
                        <a:t>RM</a:t>
                      </a:r>
                      <a:r>
                        <a:rPr lang="zh-CN" altLang="en-US" b="0" dirty="0">
                          <a:latin typeface="微软雅黑" panose="020B0503020204020204" pitchFamily="34" charset="-122"/>
                          <a:ea typeface="微软雅黑" panose="020B0503020204020204" pitchFamily="34" charset="-122"/>
                        </a:rPr>
                        <a:t>的系统外干扰最小</a:t>
                      </a:r>
                    </a:p>
                  </a:txBody>
                  <a:tcPr anchor="ctr"/>
                </a:tc>
                <a:extLst>
                  <a:ext uri="{0D108BD9-81ED-4DB2-BD59-A6C34878D82A}">
                    <a16:rowId xmlns:a16="http://schemas.microsoft.com/office/drawing/2014/main" val="2695949594"/>
                  </a:ext>
                </a:extLst>
              </a:tr>
              <a:tr h="983974">
                <a:tc vMerge="1">
                  <a:txBody>
                    <a:bodyPr/>
                    <a:lstStyle/>
                    <a:p>
                      <a:endParaRPr lang="zh-CN" altLang="en-US" dirty="0"/>
                    </a:p>
                  </a:txBody>
                  <a:tcPr/>
                </a:tc>
                <a:tc>
                  <a:txBody>
                    <a:bodyPr/>
                    <a:lstStyle/>
                    <a:p>
                      <a:r>
                        <a:rPr lang="en-US" altLang="zh-CN" b="0" dirty="0">
                          <a:latin typeface="微软雅黑" panose="020B0503020204020204" pitchFamily="34" charset="-122"/>
                          <a:ea typeface="微软雅黑" panose="020B0503020204020204" pitchFamily="34" charset="-122"/>
                        </a:rPr>
                        <a:t>SU</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r>
                        <a:rPr lang="en-US" altLang="zh-CN" b="0" dirty="0">
                          <a:latin typeface="微软雅黑" panose="020B0503020204020204" pitchFamily="34" charset="-122"/>
                          <a:ea typeface="微软雅黑" panose="020B0503020204020204" pitchFamily="34" charset="-122"/>
                        </a:rPr>
                        <a:t>ZF beamforming</a:t>
                      </a:r>
                      <a:r>
                        <a:rPr lang="zh-CN" altLang="en-US" b="0" dirty="0">
                          <a:latin typeface="微软雅黑" panose="020B0503020204020204" pitchFamily="34" charset="-122"/>
                          <a:ea typeface="微软雅黑" panose="020B0503020204020204" pitchFamily="34" charset="-122"/>
                        </a:rPr>
                        <a:t>，不受</a:t>
                      </a:r>
                      <a:r>
                        <a:rPr lang="en-US" altLang="zh-CN" b="0" dirty="0">
                          <a:latin typeface="微软雅黑" panose="020B0503020204020204" pitchFamily="34" charset="-122"/>
                          <a:ea typeface="微软雅黑" panose="020B0503020204020204" pitchFamily="34" charset="-122"/>
                        </a:rPr>
                        <a:t>BS</a:t>
                      </a:r>
                      <a:r>
                        <a:rPr lang="zh-CN" altLang="en-US" b="0" dirty="0">
                          <a:latin typeface="微软雅黑" panose="020B0503020204020204" pitchFamily="34" charset="-122"/>
                          <a:ea typeface="微软雅黑" panose="020B0503020204020204" pitchFamily="34" charset="-122"/>
                        </a:rPr>
                        <a:t>影响</a:t>
                      </a:r>
                    </a:p>
                  </a:txBody>
                  <a:tcPr anchor="ctr"/>
                </a:tc>
                <a:extLst>
                  <a:ext uri="{0D108BD9-81ED-4DB2-BD59-A6C34878D82A}">
                    <a16:rowId xmlns:a16="http://schemas.microsoft.com/office/drawing/2014/main" val="1839640707"/>
                  </a:ext>
                </a:extLst>
              </a:tr>
              <a:tr h="983974">
                <a:tc rowSpan="2">
                  <a:txBody>
                    <a:bodyPr/>
                    <a:lstStyle/>
                    <a:p>
                      <a:r>
                        <a:rPr lang="en-US" altLang="zh-CN" b="0" dirty="0">
                          <a:latin typeface="微软雅黑" panose="020B0503020204020204" pitchFamily="34" charset="-122"/>
                          <a:ea typeface="微软雅黑" panose="020B0503020204020204" pitchFamily="34" charset="-122"/>
                        </a:rPr>
                        <a:t>SAT</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r>
                        <a:rPr lang="en-US" altLang="zh-CN" b="0" dirty="0">
                          <a:latin typeface="微软雅黑" panose="020B0503020204020204" pitchFamily="34" charset="-122"/>
                          <a:ea typeface="微软雅黑" panose="020B0503020204020204" pitchFamily="34" charset="-122"/>
                        </a:rPr>
                        <a:t>BU</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r>
                        <a:rPr lang="zh-CN" altLang="en-US" b="0" dirty="0">
                          <a:latin typeface="微软雅黑" panose="020B0503020204020204" pitchFamily="34" charset="-122"/>
                          <a:ea typeface="微软雅黑" panose="020B0503020204020204" pitchFamily="34" charset="-122"/>
                        </a:rPr>
                        <a:t>对</a:t>
                      </a:r>
                      <a:r>
                        <a:rPr lang="en-US" altLang="zh-CN" b="0" dirty="0">
                          <a:latin typeface="微软雅黑" panose="020B0503020204020204" pitchFamily="34" charset="-122"/>
                          <a:ea typeface="微软雅黑" panose="020B0503020204020204" pitchFamily="34" charset="-122"/>
                        </a:rPr>
                        <a:t>BU</a:t>
                      </a:r>
                      <a:r>
                        <a:rPr lang="zh-CN" altLang="en-US" b="0" dirty="0">
                          <a:latin typeface="微软雅黑" panose="020B0503020204020204" pitchFamily="34" charset="-122"/>
                          <a:ea typeface="微软雅黑" panose="020B0503020204020204" pitchFamily="34" charset="-122"/>
                        </a:rPr>
                        <a:t>的干扰在阈值以下</a:t>
                      </a:r>
                    </a:p>
                  </a:txBody>
                  <a:tcPr anchor="ctr"/>
                </a:tc>
                <a:extLst>
                  <a:ext uri="{0D108BD9-81ED-4DB2-BD59-A6C34878D82A}">
                    <a16:rowId xmlns:a16="http://schemas.microsoft.com/office/drawing/2014/main" val="4071421368"/>
                  </a:ext>
                </a:extLst>
              </a:tr>
              <a:tr h="983974">
                <a:tc vMerge="1">
                  <a:txBody>
                    <a:bodyPr/>
                    <a:lstStyle/>
                    <a:p>
                      <a:endParaRPr lang="zh-CN" altLang="en-US" dirty="0"/>
                    </a:p>
                  </a:txBody>
                  <a:tcPr/>
                </a:tc>
                <a:tc>
                  <a:txBody>
                    <a:bodyPr/>
                    <a:lstStyle/>
                    <a:p>
                      <a:r>
                        <a:rPr lang="en-US" altLang="zh-CN" b="0" dirty="0">
                          <a:latin typeface="微软雅黑" panose="020B0503020204020204" pitchFamily="34" charset="-122"/>
                          <a:ea typeface="微软雅黑" panose="020B0503020204020204" pitchFamily="34" charset="-122"/>
                        </a:rPr>
                        <a:t>SU</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r>
                        <a:rPr lang="zh-CN" altLang="en-US" b="0" dirty="0">
                          <a:latin typeface="微软雅黑" panose="020B0503020204020204" pitchFamily="34" charset="-122"/>
                          <a:ea typeface="微软雅黑" panose="020B0503020204020204" pitchFamily="34" charset="-122"/>
                        </a:rPr>
                        <a:t>保证吞吐量（干扰</a:t>
                      </a:r>
                      <a:r>
                        <a:rPr lang="en-US" altLang="zh-CN" b="0" dirty="0">
                          <a:latin typeface="微软雅黑" panose="020B0503020204020204" pitchFamily="34" charset="-122"/>
                          <a:ea typeface="微软雅黑" panose="020B0503020204020204" pitchFamily="34" charset="-122"/>
                        </a:rPr>
                        <a:t>min,</a:t>
                      </a:r>
                      <a:r>
                        <a:rPr lang="zh-CN" altLang="en-US" b="0" dirty="0">
                          <a:latin typeface="微软雅黑" panose="020B0503020204020204" pitchFamily="34" charset="-122"/>
                          <a:ea typeface="微软雅黑" panose="020B0503020204020204" pitchFamily="34" charset="-122"/>
                        </a:rPr>
                        <a:t>用户</a:t>
                      </a:r>
                      <a:r>
                        <a:rPr lang="en-US" altLang="zh-CN" b="0" dirty="0">
                          <a:latin typeface="微软雅黑" panose="020B0503020204020204" pitchFamily="34" charset="-122"/>
                          <a:ea typeface="微软雅黑" panose="020B0503020204020204" pitchFamily="34" charset="-122"/>
                        </a:rPr>
                        <a:t>max</a:t>
                      </a:r>
                      <a:r>
                        <a:rPr lang="zh-CN" altLang="en-US" b="0" dirty="0">
                          <a:latin typeface="微软雅黑" panose="020B0503020204020204" pitchFamily="34" charset="-122"/>
                          <a:ea typeface="微软雅黑" panose="020B0503020204020204" pitchFamily="34" charset="-122"/>
                        </a:rPr>
                        <a:t>）、公平性</a:t>
                      </a:r>
                    </a:p>
                  </a:txBody>
                  <a:tcPr anchor="ctr"/>
                </a:tc>
                <a:extLst>
                  <a:ext uri="{0D108BD9-81ED-4DB2-BD59-A6C34878D82A}">
                    <a16:rowId xmlns:a16="http://schemas.microsoft.com/office/drawing/2014/main" val="449426369"/>
                  </a:ext>
                </a:extLst>
              </a:tr>
            </a:tbl>
          </a:graphicData>
        </a:graphic>
      </p:graphicFrame>
    </p:spTree>
    <p:extLst>
      <p:ext uri="{BB962C8B-B14F-4D97-AF65-F5344CB8AC3E}">
        <p14:creationId xmlns:p14="http://schemas.microsoft.com/office/powerpoint/2010/main" val="2517973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5B48E34A-8765-4469-A034-B0B2B0E17A09}"/>
              </a:ext>
            </a:extLst>
          </p:cNvPr>
          <p:cNvSpPr/>
          <p:nvPr/>
        </p:nvSpPr>
        <p:spPr>
          <a:xfrm>
            <a:off x="271606" y="1695833"/>
            <a:ext cx="7495596" cy="19760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 name="标题 1">
            <a:extLst>
              <a:ext uri="{FF2B5EF4-FFF2-40B4-BE49-F238E27FC236}">
                <a16:creationId xmlns:a16="http://schemas.microsoft.com/office/drawing/2014/main" id="{D42E27DC-DE26-4531-89B7-862528CCD81A}"/>
              </a:ext>
            </a:extLst>
          </p:cNvPr>
          <p:cNvSpPr>
            <a:spLocks noGrp="1"/>
          </p:cNvSpPr>
          <p:nvPr>
            <p:ph type="title"/>
          </p:nvPr>
        </p:nvSpPr>
        <p:spPr/>
        <p:txBody>
          <a:bodyPr vert="horz" lIns="91440" tIns="45720" rIns="91440" bIns="45720" rtlCol="0" anchor="ctr">
            <a:normAutofit/>
          </a:bodyPr>
          <a:lstStyle/>
          <a:p>
            <a:r>
              <a:rPr lang="zh-CN" altLang="zh-CN" dirty="0"/>
              <a:t>星地频谱共享与干扰规避</a:t>
            </a:r>
            <a:endParaRPr lang="zh-CN" altLang="en-US" dirty="0"/>
          </a:p>
        </p:txBody>
      </p:sp>
      <p:sp>
        <p:nvSpPr>
          <p:cNvPr id="3" name="灯片编号占位符 2">
            <a:extLst>
              <a:ext uri="{FF2B5EF4-FFF2-40B4-BE49-F238E27FC236}">
                <a16:creationId xmlns:a16="http://schemas.microsoft.com/office/drawing/2014/main" id="{A050003E-4228-4948-A210-53F66620729C}"/>
              </a:ext>
            </a:extLst>
          </p:cNvPr>
          <p:cNvSpPr>
            <a:spLocks noGrp="1"/>
          </p:cNvSpPr>
          <p:nvPr>
            <p:ph type="sldNum" sz="quarter" idx="10"/>
          </p:nvPr>
        </p:nvSpPr>
        <p:spPr>
          <a:xfrm>
            <a:off x="9271000" y="6419850"/>
            <a:ext cx="2743200" cy="365125"/>
          </a:xfrm>
        </p:spPr>
        <p:txBody>
          <a:bodyPr/>
          <a:lstStyle/>
          <a:p>
            <a:fld id="{54B3F8C3-4D34-464E-BB5A-60724E4C6E9F}" type="slidenum">
              <a:rPr lang="zh-CN" altLang="en-US" smtClean="0"/>
              <a:t>35</a:t>
            </a:fld>
            <a:endParaRPr lang="zh-CN" altLang="en-US"/>
          </a:p>
        </p:txBody>
      </p:sp>
      <p:sp>
        <p:nvSpPr>
          <p:cNvPr id="4" name="文本框 3">
            <a:extLst>
              <a:ext uri="{FF2B5EF4-FFF2-40B4-BE49-F238E27FC236}">
                <a16:creationId xmlns:a16="http://schemas.microsoft.com/office/drawing/2014/main" id="{36CEA2C9-7AB7-462F-A3DC-9536B18A8ED0}"/>
              </a:ext>
            </a:extLst>
          </p:cNvPr>
          <p:cNvSpPr txBox="1"/>
          <p:nvPr/>
        </p:nvSpPr>
        <p:spPr>
          <a:xfrm>
            <a:off x="406400" y="1031070"/>
            <a:ext cx="1148080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前提：</a:t>
            </a:r>
            <a:r>
              <a:rPr lang="en-US" altLang="zh-CN" sz="2000" dirty="0">
                <a:latin typeface="微软雅黑" panose="020B0503020204020204" pitchFamily="34" charset="-122"/>
                <a:ea typeface="微软雅黑" panose="020B0503020204020204" pitchFamily="34" charset="-122"/>
              </a:rPr>
              <a:t>SU</a:t>
            </a:r>
            <a:r>
              <a:rPr lang="zh-CN" altLang="en-US" sz="2000" dirty="0">
                <a:latin typeface="微软雅黑" panose="020B0503020204020204" pitchFamily="34" charset="-122"/>
                <a:ea typeface="微软雅黑" panose="020B0503020204020204" pitchFamily="34" charset="-122"/>
              </a:rPr>
              <a:t>是主用户，</a:t>
            </a:r>
            <a:r>
              <a:rPr lang="en-US" altLang="zh-CN" sz="2000" dirty="0">
                <a:latin typeface="微软雅黑" panose="020B0503020204020204" pitchFamily="34" charset="-122"/>
                <a:ea typeface="微软雅黑" panose="020B0503020204020204" pitchFamily="34" charset="-122"/>
              </a:rPr>
              <a:t>BU</a:t>
            </a:r>
            <a:r>
              <a:rPr lang="zh-CN" altLang="en-US" sz="2000" dirty="0">
                <a:latin typeface="微软雅黑" panose="020B0503020204020204" pitchFamily="34" charset="-122"/>
                <a:ea typeface="微软雅黑" panose="020B0503020204020204" pitchFamily="34" charset="-122"/>
              </a:rPr>
              <a:t>是次用户；地面相邻小区不同频，则不存在地面小区之间的干扰。</a:t>
            </a:r>
          </a:p>
        </p:txBody>
      </p:sp>
      <p:sp>
        <p:nvSpPr>
          <p:cNvPr id="5" name="矩形 4">
            <a:extLst>
              <a:ext uri="{FF2B5EF4-FFF2-40B4-BE49-F238E27FC236}">
                <a16:creationId xmlns:a16="http://schemas.microsoft.com/office/drawing/2014/main" id="{6C95386F-59C9-4B70-B06C-6070BA9C548C}"/>
              </a:ext>
            </a:extLst>
          </p:cNvPr>
          <p:cNvSpPr/>
          <p:nvPr/>
        </p:nvSpPr>
        <p:spPr>
          <a:xfrm>
            <a:off x="335386" y="3994831"/>
            <a:ext cx="4430582" cy="70885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BS</a:t>
            </a:r>
            <a:r>
              <a:rPr lang="zh-CN" altLang="en-US" dirty="0">
                <a:solidFill>
                  <a:schemeClr val="tx1"/>
                </a:solidFill>
                <a:latin typeface="微软雅黑" panose="020B0503020204020204" pitchFamily="34" charset="-122"/>
                <a:ea typeface="微软雅黑" panose="020B0503020204020204" pitchFamily="34" charset="-122"/>
              </a:rPr>
              <a:t>根据</a:t>
            </a:r>
            <a:r>
              <a:rPr lang="en-US" altLang="zh-CN" dirty="0">
                <a:solidFill>
                  <a:schemeClr val="tx1"/>
                </a:solidFill>
                <a:latin typeface="微软雅黑" panose="020B0503020204020204" pitchFamily="34" charset="-122"/>
                <a:ea typeface="微软雅黑" panose="020B0503020204020204" pitchFamily="34" charset="-122"/>
              </a:rPr>
              <a:t>CSI</a:t>
            </a:r>
            <a:r>
              <a:rPr lang="zh-CN" altLang="en-US" dirty="0">
                <a:solidFill>
                  <a:schemeClr val="tx1"/>
                </a:solidFill>
                <a:latin typeface="微软雅黑" panose="020B0503020204020204" pitchFamily="34" charset="-122"/>
                <a:ea typeface="微软雅黑" panose="020B0503020204020204" pitchFamily="34" charset="-122"/>
              </a:rPr>
              <a:t>和</a:t>
            </a:r>
            <a:r>
              <a:rPr lang="en-US" altLang="zh-CN" dirty="0">
                <a:solidFill>
                  <a:schemeClr val="tx1"/>
                </a:solidFill>
                <a:latin typeface="微软雅黑" panose="020B0503020204020204" pitchFamily="34" charset="-122"/>
                <a:ea typeface="微软雅黑" panose="020B0503020204020204" pitchFamily="34" charset="-122"/>
              </a:rPr>
              <a:t>RM</a:t>
            </a:r>
            <a:r>
              <a:rPr lang="zh-CN" altLang="en-US" dirty="0">
                <a:solidFill>
                  <a:schemeClr val="tx1"/>
                </a:solidFill>
                <a:latin typeface="微软雅黑" panose="020B0503020204020204" pitchFamily="34" charset="-122"/>
                <a:ea typeface="微软雅黑" panose="020B0503020204020204" pitchFamily="34" charset="-122"/>
              </a:rPr>
              <a:t>干扰强度，</a:t>
            </a:r>
            <a:r>
              <a:rPr lang="zh-CN" altLang="en-US" b="1" dirty="0">
                <a:solidFill>
                  <a:schemeClr val="tx1"/>
                </a:solidFill>
                <a:latin typeface="微软雅黑" panose="020B0503020204020204" pitchFamily="34" charset="-122"/>
                <a:ea typeface="微软雅黑" panose="020B0503020204020204" pitchFamily="34" charset="-122"/>
              </a:rPr>
              <a:t>选择在频率</a:t>
            </a:r>
            <a:r>
              <a:rPr lang="en-US" altLang="zh-CN" b="1" dirty="0">
                <a:solidFill>
                  <a:schemeClr val="tx1"/>
                </a:solidFill>
                <a:latin typeface="微软雅黑" panose="020B0503020204020204" pitchFamily="34" charset="-122"/>
                <a:ea typeface="微软雅黑" panose="020B0503020204020204" pitchFamily="34" charset="-122"/>
              </a:rPr>
              <a:t>f</a:t>
            </a:r>
            <a:r>
              <a:rPr lang="zh-CN" altLang="en-US" dirty="0">
                <a:solidFill>
                  <a:schemeClr val="tx1"/>
                </a:solidFill>
                <a:latin typeface="微软雅黑" panose="020B0503020204020204" pitchFamily="34" charset="-122"/>
                <a:ea typeface="微软雅黑" panose="020B0503020204020204" pitchFamily="34" charset="-122"/>
              </a:rPr>
              <a:t>上进行</a:t>
            </a:r>
            <a:r>
              <a:rPr lang="en-US" altLang="zh-CN" dirty="0">
                <a:solidFill>
                  <a:schemeClr val="bg1">
                    <a:lumMod val="65000"/>
                  </a:schemeClr>
                </a:solidFill>
                <a:latin typeface="微软雅黑" panose="020B0503020204020204" pitchFamily="34" charset="-122"/>
                <a:ea typeface="微软雅黑" panose="020B0503020204020204" pitchFamily="34" charset="-122"/>
              </a:rPr>
              <a:t>ZF beamforming</a:t>
            </a:r>
            <a:r>
              <a:rPr lang="zh-CN" altLang="en-US" dirty="0">
                <a:solidFill>
                  <a:schemeClr val="tx1"/>
                </a:solidFill>
                <a:latin typeface="微软雅黑" panose="020B0503020204020204" pitchFamily="34" charset="-122"/>
                <a:ea typeface="微软雅黑" panose="020B0503020204020204" pitchFamily="34" charset="-122"/>
              </a:rPr>
              <a:t>；</a:t>
            </a:r>
          </a:p>
        </p:txBody>
      </p:sp>
      <p:sp>
        <p:nvSpPr>
          <p:cNvPr id="6" name="矩形 5">
            <a:extLst>
              <a:ext uri="{FF2B5EF4-FFF2-40B4-BE49-F238E27FC236}">
                <a16:creationId xmlns:a16="http://schemas.microsoft.com/office/drawing/2014/main" id="{A3A3819E-16CF-4DF2-AD18-F4DC2DD7ED2F}"/>
              </a:ext>
            </a:extLst>
          </p:cNvPr>
          <p:cNvSpPr/>
          <p:nvPr/>
        </p:nvSpPr>
        <p:spPr>
          <a:xfrm>
            <a:off x="335393" y="1827048"/>
            <a:ext cx="4430580" cy="70885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SAT</a:t>
            </a:r>
            <a:r>
              <a:rPr lang="zh-CN" altLang="en-US" dirty="0">
                <a:solidFill>
                  <a:schemeClr val="tx1"/>
                </a:solidFill>
                <a:latin typeface="微软雅黑" panose="020B0503020204020204" pitchFamily="34" charset="-122"/>
                <a:ea typeface="微软雅黑" panose="020B0503020204020204" pitchFamily="34" charset="-122"/>
              </a:rPr>
              <a:t>基于用户需求、干扰情况，执行</a:t>
            </a:r>
            <a:r>
              <a:rPr lang="en-US" altLang="zh-CN" dirty="0">
                <a:solidFill>
                  <a:schemeClr val="tx1"/>
                </a:solidFill>
                <a:latin typeface="微软雅黑" panose="020B0503020204020204" pitchFamily="34" charset="-122"/>
                <a:ea typeface="微软雅黑" panose="020B0503020204020204" pitchFamily="34" charset="-122"/>
              </a:rPr>
              <a:t>BH</a:t>
            </a:r>
            <a:r>
              <a:rPr lang="zh-CN" altLang="en-US" dirty="0">
                <a:solidFill>
                  <a:schemeClr val="tx1"/>
                </a:solidFill>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990CF4EF-E1C0-4994-8DB2-5676CE90578E}"/>
              </a:ext>
            </a:extLst>
          </p:cNvPr>
          <p:cNvSpPr/>
          <p:nvPr/>
        </p:nvSpPr>
        <p:spPr>
          <a:xfrm>
            <a:off x="335388" y="2811489"/>
            <a:ext cx="4430580" cy="70885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Max </a:t>
            </a:r>
            <a:r>
              <a:rPr lang="zh-CN" altLang="en-US" dirty="0">
                <a:solidFill>
                  <a:schemeClr val="tx1"/>
                </a:solidFill>
                <a:latin typeface="微软雅黑" panose="020B0503020204020204" pitchFamily="34" charset="-122"/>
                <a:ea typeface="微软雅黑" panose="020B0503020204020204" pitchFamily="34" charset="-122"/>
              </a:rPr>
              <a:t>卫星小区吞吐量与公平性</a:t>
            </a:r>
          </a:p>
        </p:txBody>
      </p:sp>
      <p:cxnSp>
        <p:nvCxnSpPr>
          <p:cNvPr id="10" name="直接箭头连接符 9">
            <a:extLst>
              <a:ext uri="{FF2B5EF4-FFF2-40B4-BE49-F238E27FC236}">
                <a16:creationId xmlns:a16="http://schemas.microsoft.com/office/drawing/2014/main" id="{4C019E31-EF8C-4004-B455-0E31E05A41C1}"/>
              </a:ext>
            </a:extLst>
          </p:cNvPr>
          <p:cNvCxnSpPr>
            <a:cxnSpLocks/>
            <a:endCxn id="8" idx="0"/>
          </p:cNvCxnSpPr>
          <p:nvPr/>
        </p:nvCxnSpPr>
        <p:spPr>
          <a:xfrm>
            <a:off x="2550673" y="2533592"/>
            <a:ext cx="5" cy="277897"/>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5705D3D7-9B5D-4AE8-8EC2-EFD38876E1E1}"/>
              </a:ext>
            </a:extLst>
          </p:cNvPr>
          <p:cNvSpPr/>
          <p:nvPr/>
        </p:nvSpPr>
        <p:spPr>
          <a:xfrm>
            <a:off x="5181023" y="3984051"/>
            <a:ext cx="2535960" cy="707887"/>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相邻小区不同频</a:t>
            </a:r>
          </a:p>
        </p:txBody>
      </p:sp>
      <p:cxnSp>
        <p:nvCxnSpPr>
          <p:cNvPr id="26" name="直接箭头连接符 25">
            <a:extLst>
              <a:ext uri="{FF2B5EF4-FFF2-40B4-BE49-F238E27FC236}">
                <a16:creationId xmlns:a16="http://schemas.microsoft.com/office/drawing/2014/main" id="{DB2A685E-20BA-4002-90E9-220DE54CC2FE}"/>
              </a:ext>
            </a:extLst>
          </p:cNvPr>
          <p:cNvCxnSpPr>
            <a:cxnSpLocks/>
            <a:stCxn id="24" idx="1"/>
            <a:endCxn id="5" idx="3"/>
          </p:cNvCxnSpPr>
          <p:nvPr/>
        </p:nvCxnSpPr>
        <p:spPr>
          <a:xfrm flipH="1">
            <a:off x="4765968" y="4337995"/>
            <a:ext cx="415055" cy="11266"/>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FC5D7DC4-7E90-480A-8CC5-764936D16FD0}"/>
              </a:ext>
            </a:extLst>
          </p:cNvPr>
          <p:cNvCxnSpPr>
            <a:cxnSpLocks/>
            <a:stCxn id="34" idx="1"/>
            <a:endCxn id="6" idx="3"/>
          </p:cNvCxnSpPr>
          <p:nvPr/>
        </p:nvCxnSpPr>
        <p:spPr>
          <a:xfrm flipH="1">
            <a:off x="4765973" y="2179649"/>
            <a:ext cx="415050" cy="1829"/>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9EFCA6AD-C05F-489F-A7D2-AB64DF93CEAE}"/>
              </a:ext>
            </a:extLst>
          </p:cNvPr>
          <p:cNvSpPr/>
          <p:nvPr/>
        </p:nvSpPr>
        <p:spPr>
          <a:xfrm>
            <a:off x="5181023" y="1825705"/>
            <a:ext cx="2535960" cy="707887"/>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波束图案、频率、功率</a:t>
            </a:r>
          </a:p>
        </p:txBody>
      </p:sp>
      <p:sp>
        <p:nvSpPr>
          <p:cNvPr id="38" name="矩形 37">
            <a:extLst>
              <a:ext uri="{FF2B5EF4-FFF2-40B4-BE49-F238E27FC236}">
                <a16:creationId xmlns:a16="http://schemas.microsoft.com/office/drawing/2014/main" id="{F230DEA4-6E19-4C52-A140-9A484A48771B}"/>
              </a:ext>
            </a:extLst>
          </p:cNvPr>
          <p:cNvSpPr/>
          <p:nvPr/>
        </p:nvSpPr>
        <p:spPr>
          <a:xfrm>
            <a:off x="335382" y="4894941"/>
            <a:ext cx="4430582" cy="708859"/>
          </a:xfrm>
          <a:prstGeom prst="rect">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Min </a:t>
            </a:r>
            <a:r>
              <a:rPr lang="zh-CN" altLang="en-US" dirty="0">
                <a:solidFill>
                  <a:schemeClr val="tx1"/>
                </a:solidFill>
                <a:latin typeface="微软雅黑" panose="020B0503020204020204" pitchFamily="34" charset="-122"/>
                <a:ea typeface="微软雅黑" panose="020B0503020204020204" pitchFamily="34" charset="-122"/>
              </a:rPr>
              <a:t>地面小区的干扰值；</a:t>
            </a:r>
          </a:p>
        </p:txBody>
      </p:sp>
      <p:cxnSp>
        <p:nvCxnSpPr>
          <p:cNvPr id="39" name="直接箭头连接符 38">
            <a:extLst>
              <a:ext uri="{FF2B5EF4-FFF2-40B4-BE49-F238E27FC236}">
                <a16:creationId xmlns:a16="http://schemas.microsoft.com/office/drawing/2014/main" id="{54D2F3E1-69C9-48DD-B31A-1C258B65F962}"/>
              </a:ext>
            </a:extLst>
          </p:cNvPr>
          <p:cNvCxnSpPr>
            <a:cxnSpLocks/>
            <a:stCxn id="5" idx="2"/>
            <a:endCxn id="38" idx="0"/>
          </p:cNvCxnSpPr>
          <p:nvPr/>
        </p:nvCxnSpPr>
        <p:spPr>
          <a:xfrm flipH="1">
            <a:off x="2550673" y="4703690"/>
            <a:ext cx="4" cy="191251"/>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1F947ECD-2CBA-48DE-8F26-8A7C42EB3F8F}"/>
              </a:ext>
            </a:extLst>
          </p:cNvPr>
          <p:cNvCxnSpPr>
            <a:cxnSpLocks/>
            <a:stCxn id="8" idx="2"/>
            <a:endCxn id="5" idx="0"/>
          </p:cNvCxnSpPr>
          <p:nvPr/>
        </p:nvCxnSpPr>
        <p:spPr>
          <a:xfrm flipH="1">
            <a:off x="2550677" y="3520348"/>
            <a:ext cx="1" cy="474483"/>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表格 45">
            <a:extLst>
              <a:ext uri="{FF2B5EF4-FFF2-40B4-BE49-F238E27FC236}">
                <a16:creationId xmlns:a16="http://schemas.microsoft.com/office/drawing/2014/main" id="{EA6A7243-A991-4D4D-95D0-6C88895FE5DA}"/>
              </a:ext>
            </a:extLst>
          </p:cNvPr>
          <p:cNvGraphicFramePr>
            <a:graphicFrameLocks noGrp="1"/>
          </p:cNvGraphicFramePr>
          <p:nvPr>
            <p:extLst>
              <p:ext uri="{D42A27DB-BD31-4B8C-83A1-F6EECF244321}">
                <p14:modId xmlns:p14="http://schemas.microsoft.com/office/powerpoint/2010/main" val="4142312182"/>
              </p:ext>
            </p:extLst>
          </p:nvPr>
        </p:nvGraphicFramePr>
        <p:xfrm>
          <a:off x="7991184" y="2285999"/>
          <a:ext cx="3799034" cy="3448878"/>
        </p:xfrm>
        <a:graphic>
          <a:graphicData uri="http://schemas.openxmlformats.org/drawingml/2006/table">
            <a:tbl>
              <a:tblPr firstRow="1" bandRow="1">
                <a:tableStyleId>{16D9F66E-5EB9-4882-86FB-DCBF35E3C3E4}</a:tableStyleId>
              </a:tblPr>
              <a:tblGrid>
                <a:gridCol w="626343">
                  <a:extLst>
                    <a:ext uri="{9D8B030D-6E8A-4147-A177-3AD203B41FA5}">
                      <a16:colId xmlns:a16="http://schemas.microsoft.com/office/drawing/2014/main" val="2800557494"/>
                    </a:ext>
                  </a:extLst>
                </a:gridCol>
                <a:gridCol w="568037">
                  <a:extLst>
                    <a:ext uri="{9D8B030D-6E8A-4147-A177-3AD203B41FA5}">
                      <a16:colId xmlns:a16="http://schemas.microsoft.com/office/drawing/2014/main" val="2761346156"/>
                    </a:ext>
                  </a:extLst>
                </a:gridCol>
                <a:gridCol w="2604654">
                  <a:extLst>
                    <a:ext uri="{9D8B030D-6E8A-4147-A177-3AD203B41FA5}">
                      <a16:colId xmlns:a16="http://schemas.microsoft.com/office/drawing/2014/main" val="3161532930"/>
                    </a:ext>
                  </a:extLst>
                </a:gridCol>
              </a:tblGrid>
              <a:tr h="844826">
                <a:tc rowSpan="2">
                  <a:txBody>
                    <a:bodyPr/>
                    <a:lstStyle/>
                    <a:p>
                      <a:pPr algn="l"/>
                      <a:r>
                        <a:rPr lang="en-US" altLang="zh-CN" b="0" dirty="0">
                          <a:latin typeface="微软雅黑" panose="020B0503020204020204" pitchFamily="34" charset="-122"/>
                          <a:ea typeface="微软雅黑" panose="020B0503020204020204" pitchFamily="34" charset="-122"/>
                        </a:rPr>
                        <a:t>SAT</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l"/>
                      <a:r>
                        <a:rPr lang="en-US" altLang="zh-CN" b="0" dirty="0">
                          <a:latin typeface="微软雅黑" panose="020B0503020204020204" pitchFamily="34" charset="-122"/>
                          <a:ea typeface="微软雅黑" panose="020B0503020204020204" pitchFamily="34" charset="-122"/>
                        </a:rPr>
                        <a:t>BU</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l"/>
                      <a:r>
                        <a:rPr lang="zh-CN" altLang="en-US" b="0" dirty="0">
                          <a:latin typeface="微软雅黑" panose="020B0503020204020204" pitchFamily="34" charset="-122"/>
                          <a:ea typeface="微软雅黑" panose="020B0503020204020204" pitchFamily="34" charset="-122"/>
                        </a:rPr>
                        <a:t>会在频段</a:t>
                      </a:r>
                      <a:r>
                        <a:rPr lang="en-US" altLang="zh-CN" b="0" dirty="0">
                          <a:latin typeface="微软雅黑" panose="020B0503020204020204" pitchFamily="34" charset="-122"/>
                          <a:ea typeface="微软雅黑" panose="020B0503020204020204" pitchFamily="34" charset="-122"/>
                        </a:rPr>
                        <a:t>f</a:t>
                      </a:r>
                      <a:r>
                        <a:rPr lang="zh-CN" altLang="en-US" b="0" dirty="0">
                          <a:latin typeface="微软雅黑" panose="020B0503020204020204" pitchFamily="34" charset="-122"/>
                          <a:ea typeface="微软雅黑" panose="020B0503020204020204" pitchFamily="34" charset="-122"/>
                        </a:rPr>
                        <a:t>上造成干扰</a:t>
                      </a:r>
                    </a:p>
                  </a:txBody>
                  <a:tcPr anchor="ctr"/>
                </a:tc>
                <a:extLst>
                  <a:ext uri="{0D108BD9-81ED-4DB2-BD59-A6C34878D82A}">
                    <a16:rowId xmlns:a16="http://schemas.microsoft.com/office/drawing/2014/main" val="2695949594"/>
                  </a:ext>
                </a:extLst>
              </a:tr>
              <a:tr h="844826">
                <a:tc vMerge="1">
                  <a:txBody>
                    <a:bodyPr/>
                    <a:lstStyle/>
                    <a:p>
                      <a:endParaRPr lang="zh-CN" altLang="en-US" dirty="0"/>
                    </a:p>
                  </a:txBody>
                  <a:tcPr/>
                </a:tc>
                <a:tc>
                  <a:txBody>
                    <a:bodyPr/>
                    <a:lstStyle/>
                    <a:p>
                      <a:pPr algn="l"/>
                      <a:r>
                        <a:rPr lang="en-US" altLang="zh-CN" b="0" dirty="0">
                          <a:latin typeface="微软雅黑" panose="020B0503020204020204" pitchFamily="34" charset="-122"/>
                          <a:ea typeface="微软雅黑" panose="020B0503020204020204" pitchFamily="34" charset="-122"/>
                        </a:rPr>
                        <a:t>SU</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l" rtl="0" eaLnBrk="1" latinLnBrk="0" hangingPunct="1"/>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保证吞吐量（干扰</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min,</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用户</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max</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）、公平性</a:t>
                      </a:r>
                      <a:endParaRPr lang="zh-CN" altLang="zh-CN" dirty="0">
                        <a:effectLst/>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839640707"/>
                  </a:ext>
                </a:extLst>
              </a:tr>
              <a:tr h="844826">
                <a:tc rowSpan="2">
                  <a:txBody>
                    <a:bodyPr/>
                    <a:lstStyle/>
                    <a:p>
                      <a:pPr algn="l"/>
                      <a:r>
                        <a:rPr lang="en-US" altLang="zh-CN" b="0" dirty="0">
                          <a:latin typeface="微软雅黑" panose="020B0503020204020204" pitchFamily="34" charset="-122"/>
                          <a:ea typeface="微软雅黑" panose="020B0503020204020204" pitchFamily="34" charset="-122"/>
                        </a:rPr>
                        <a:t>BS</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l"/>
                      <a:r>
                        <a:rPr lang="en-US" altLang="zh-CN" b="0" dirty="0">
                          <a:latin typeface="微软雅黑" panose="020B0503020204020204" pitchFamily="34" charset="-122"/>
                          <a:ea typeface="微软雅黑" panose="020B0503020204020204" pitchFamily="34" charset="-122"/>
                        </a:rPr>
                        <a:t>BU</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latin typeface="微软雅黑" panose="020B0503020204020204" pitchFamily="34" charset="-122"/>
                          <a:ea typeface="微软雅黑" panose="020B0503020204020204" pitchFamily="34" charset="-122"/>
                        </a:rPr>
                        <a:t>将</a:t>
                      </a:r>
                      <a:r>
                        <a:rPr lang="en-US" altLang="zh-CN" b="0" dirty="0">
                          <a:latin typeface="微软雅黑" panose="020B0503020204020204" pitchFamily="34" charset="-122"/>
                          <a:ea typeface="微软雅黑" panose="020B0503020204020204" pitchFamily="34" charset="-122"/>
                        </a:rPr>
                        <a:t>SAT</a:t>
                      </a:r>
                      <a:r>
                        <a:rPr lang="zh-CN" altLang="en-US" b="0" dirty="0">
                          <a:latin typeface="微软雅黑" panose="020B0503020204020204" pitchFamily="34" charset="-122"/>
                          <a:ea typeface="微软雅黑" panose="020B0503020204020204" pitchFamily="34" charset="-122"/>
                        </a:rPr>
                        <a:t>产生的干扰融入</a:t>
                      </a:r>
                      <a:r>
                        <a:rPr lang="en-US" altLang="zh-CN" b="0" dirty="0">
                          <a:latin typeface="微软雅黑" panose="020B0503020204020204" pitchFamily="34" charset="-122"/>
                          <a:ea typeface="微软雅黑" panose="020B0503020204020204" pitchFamily="34" charset="-122"/>
                        </a:rPr>
                        <a:t>RM</a:t>
                      </a:r>
                      <a:r>
                        <a:rPr lang="zh-CN" altLang="en-US" b="0" dirty="0">
                          <a:latin typeface="微软雅黑" panose="020B0503020204020204" pitchFamily="34" charset="-122"/>
                          <a:ea typeface="微软雅黑" panose="020B0503020204020204" pitchFamily="34" charset="-122"/>
                        </a:rPr>
                        <a:t>，</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使原</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RM</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的系统外干扰</a:t>
                      </a:r>
                      <a:r>
                        <a:rPr lang="en-US" altLang="zh-CN" sz="1800" b="0" kern="1200" dirty="0">
                          <a:solidFill>
                            <a:schemeClr val="dk1"/>
                          </a:solidFill>
                          <a:effectLst/>
                          <a:latin typeface="微软雅黑" panose="020B0503020204020204" pitchFamily="34" charset="-122"/>
                          <a:ea typeface="微软雅黑" panose="020B0503020204020204" pitchFamily="34" charset="-122"/>
                          <a:cs typeface="+mn-cs"/>
                        </a:rPr>
                        <a:t>+SAT</a:t>
                      </a:r>
                      <a:r>
                        <a:rPr lang="zh-CN" altLang="en-US" sz="1800" b="0" kern="1200" dirty="0">
                          <a:solidFill>
                            <a:schemeClr val="dk1"/>
                          </a:solidFill>
                          <a:effectLst/>
                          <a:latin typeface="微软雅黑" panose="020B0503020204020204" pitchFamily="34" charset="-122"/>
                          <a:ea typeface="微软雅黑" panose="020B0503020204020204" pitchFamily="34" charset="-122"/>
                          <a:cs typeface="+mn-cs"/>
                        </a:rPr>
                        <a:t>干扰</a:t>
                      </a:r>
                      <a:r>
                        <a:rPr lang="zh-CN" altLang="zh-CN" sz="1800" b="0" kern="1200" dirty="0">
                          <a:solidFill>
                            <a:schemeClr val="dk1"/>
                          </a:solidFill>
                          <a:effectLst/>
                          <a:latin typeface="微软雅黑" panose="020B0503020204020204" pitchFamily="34" charset="-122"/>
                          <a:ea typeface="微软雅黑" panose="020B0503020204020204" pitchFamily="34" charset="-122"/>
                          <a:cs typeface="+mn-cs"/>
                        </a:rPr>
                        <a:t>最小</a:t>
                      </a:r>
                      <a:endParaRPr lang="zh-CN" altLang="zh-CN" dirty="0">
                        <a:effectLst/>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071421368"/>
                  </a:ext>
                </a:extLst>
              </a:tr>
              <a:tr h="844826">
                <a:tc vMerge="1">
                  <a:txBody>
                    <a:bodyPr/>
                    <a:lstStyle/>
                    <a:p>
                      <a:endParaRPr lang="zh-CN" altLang="en-US" dirty="0"/>
                    </a:p>
                  </a:txBody>
                  <a:tcPr/>
                </a:tc>
                <a:tc>
                  <a:txBody>
                    <a:bodyPr/>
                    <a:lstStyle/>
                    <a:p>
                      <a:pPr algn="l"/>
                      <a:r>
                        <a:rPr lang="en-US" altLang="zh-CN" b="0" dirty="0">
                          <a:latin typeface="微软雅黑" panose="020B0503020204020204" pitchFamily="34" charset="-122"/>
                          <a:ea typeface="微软雅黑" panose="020B0503020204020204" pitchFamily="34" charset="-122"/>
                        </a:rPr>
                        <a:t>SU</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l"/>
                      <a:r>
                        <a:rPr lang="en-US" altLang="zh-CN" b="0" dirty="0">
                          <a:latin typeface="微软雅黑" panose="020B0503020204020204" pitchFamily="34" charset="-122"/>
                          <a:ea typeface="微软雅黑" panose="020B0503020204020204" pitchFamily="34" charset="-122"/>
                        </a:rPr>
                        <a:t>ZF beamforming</a:t>
                      </a:r>
                      <a:r>
                        <a:rPr lang="zh-CN" altLang="en-US" b="0" dirty="0">
                          <a:latin typeface="微软雅黑" panose="020B0503020204020204" pitchFamily="34" charset="-122"/>
                          <a:ea typeface="微软雅黑" panose="020B0503020204020204" pitchFamily="34" charset="-122"/>
                        </a:rPr>
                        <a:t>，不产生干扰</a:t>
                      </a:r>
                    </a:p>
                  </a:txBody>
                  <a:tcPr anchor="ctr"/>
                </a:tc>
                <a:extLst>
                  <a:ext uri="{0D108BD9-81ED-4DB2-BD59-A6C34878D82A}">
                    <a16:rowId xmlns:a16="http://schemas.microsoft.com/office/drawing/2014/main" val="449426369"/>
                  </a:ext>
                </a:extLst>
              </a:tr>
            </a:tbl>
          </a:graphicData>
        </a:graphic>
      </p:graphicFrame>
    </p:spTree>
    <p:extLst>
      <p:ext uri="{BB962C8B-B14F-4D97-AF65-F5344CB8AC3E}">
        <p14:creationId xmlns:p14="http://schemas.microsoft.com/office/powerpoint/2010/main" val="2074571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7B2B302-F0C4-42E4-BC81-8F0D80F36F13}"/>
              </a:ext>
            </a:extLst>
          </p:cNvPr>
          <p:cNvSpPr>
            <a:spLocks noGrp="1"/>
          </p:cNvSpPr>
          <p:nvPr>
            <p:ph type="sldNum" sz="quarter" idx="10"/>
          </p:nvPr>
        </p:nvSpPr>
        <p:spPr/>
        <p:txBody>
          <a:bodyPr/>
          <a:lstStyle/>
          <a:p>
            <a:fld id="{54B3F8C3-4D34-464E-BB5A-60724E4C6E9F}" type="slidenum">
              <a:rPr lang="zh-CN" altLang="en-US" smtClean="0"/>
              <a:t>36</a:t>
            </a:fld>
            <a:endParaRPr lang="zh-CN" altLang="en-US"/>
          </a:p>
        </p:txBody>
      </p:sp>
      <p:sp>
        <p:nvSpPr>
          <p:cNvPr id="4" name="标题 1">
            <a:extLst>
              <a:ext uri="{FF2B5EF4-FFF2-40B4-BE49-F238E27FC236}">
                <a16:creationId xmlns:a16="http://schemas.microsoft.com/office/drawing/2014/main" id="{47F4A5C3-E05F-41A5-901E-CBFAD043A3AD}"/>
              </a:ext>
            </a:extLst>
          </p:cNvPr>
          <p:cNvSpPr>
            <a:spLocks noGrp="1"/>
          </p:cNvSpPr>
          <p:nvPr>
            <p:ph type="title"/>
          </p:nvPr>
        </p:nvSpPr>
        <p:spPr>
          <a:xfrm>
            <a:off x="614363" y="203200"/>
            <a:ext cx="6642100" cy="730250"/>
          </a:xfrm>
        </p:spPr>
        <p:txBody>
          <a:bodyPr/>
          <a:lstStyle/>
          <a:p>
            <a:r>
              <a:rPr lang="zh-CN" altLang="en-US" dirty="0"/>
              <a:t>星地频谱共享与干扰规避</a:t>
            </a:r>
          </a:p>
        </p:txBody>
      </p:sp>
      <p:sp>
        <p:nvSpPr>
          <p:cNvPr id="5" name="文本框 4">
            <a:extLst>
              <a:ext uri="{FF2B5EF4-FFF2-40B4-BE49-F238E27FC236}">
                <a16:creationId xmlns:a16="http://schemas.microsoft.com/office/drawing/2014/main" id="{38B209BC-7A70-4CC7-8D4C-BFA3A585155C}"/>
              </a:ext>
            </a:extLst>
          </p:cNvPr>
          <p:cNvSpPr txBox="1"/>
          <p:nvPr/>
        </p:nvSpPr>
        <p:spPr>
          <a:xfrm>
            <a:off x="511951" y="3529256"/>
            <a:ext cx="1916582"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存在的问题：</a:t>
            </a:r>
          </a:p>
        </p:txBody>
      </p:sp>
      <p:sp>
        <p:nvSpPr>
          <p:cNvPr id="6" name="文本框 5">
            <a:extLst>
              <a:ext uri="{FF2B5EF4-FFF2-40B4-BE49-F238E27FC236}">
                <a16:creationId xmlns:a16="http://schemas.microsoft.com/office/drawing/2014/main" id="{719CEB79-5DAB-4F6B-A69F-60FB2824AC36}"/>
              </a:ext>
            </a:extLst>
          </p:cNvPr>
          <p:cNvSpPr txBox="1"/>
          <p:nvPr/>
        </p:nvSpPr>
        <p:spPr>
          <a:xfrm>
            <a:off x="614363" y="4059653"/>
            <a:ext cx="11128057" cy="2346283"/>
          </a:xfrm>
          <a:prstGeom prst="rect">
            <a:avLst/>
          </a:prstGeom>
          <a:noFill/>
        </p:spPr>
        <p:txBody>
          <a:bodyPr wrap="square" rtlCol="0">
            <a:spAutoFit/>
          </a:bodyPr>
          <a:lstStyle/>
          <a:p>
            <a:pPr marL="342900" indent="-342900">
              <a:lnSpc>
                <a:spcPct val="150000"/>
              </a:lnSpc>
              <a:buAutoNum type="arabicPeriod"/>
            </a:pPr>
            <a:r>
              <a:rPr lang="en-US" altLang="zh-CN" sz="2000" dirty="0">
                <a:latin typeface="微软雅黑" panose="020B0503020204020204" pitchFamily="34" charset="-122"/>
                <a:ea typeface="微软雅黑" panose="020B0503020204020204" pitchFamily="34" charset="-122"/>
              </a:rPr>
              <a:t>RM</a:t>
            </a:r>
            <a:r>
              <a:rPr lang="zh-CN" altLang="en-US" sz="2000" dirty="0">
                <a:latin typeface="微软雅黑" panose="020B0503020204020204" pitchFamily="34" charset="-122"/>
                <a:ea typeface="微软雅黑" panose="020B0503020204020204" pitchFamily="34" charset="-122"/>
              </a:rPr>
              <a:t>的尺度有多大？</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整体面积：</a:t>
            </a:r>
            <a:r>
              <a:rPr lang="en-US" altLang="zh-CN" sz="2000" dirty="0">
                <a:latin typeface="微软雅黑" panose="020B0503020204020204" pitchFamily="34" charset="-122"/>
                <a:ea typeface="微软雅黑" panose="020B0503020204020204" pitchFamily="34" charset="-122"/>
              </a:rPr>
              <a:t>2000km×2000km=400</a:t>
            </a:r>
            <a:r>
              <a:rPr lang="zh-CN" altLang="en-US" sz="2000" dirty="0">
                <a:latin typeface="微软雅黑" panose="020B0503020204020204" pitchFamily="34" charset="-122"/>
                <a:ea typeface="微软雅黑" panose="020B0503020204020204" pitchFamily="34" charset="-122"/>
              </a:rPr>
              <a:t>万</a:t>
            </a:r>
            <a:r>
              <a:rPr lang="en-US" altLang="zh-CN" sz="2000" dirty="0">
                <a:latin typeface="微软雅黑" panose="020B0503020204020204" pitchFamily="34" charset="-122"/>
                <a:ea typeface="微软雅黑" panose="020B0503020204020204" pitchFamily="34" charset="-122"/>
              </a:rPr>
              <a:t>km</a:t>
            </a:r>
            <a:r>
              <a:rPr lang="en-US" altLang="zh-CN" sz="2000" baseline="30000" dirty="0">
                <a:latin typeface="微软雅黑" panose="020B0503020204020204" pitchFamily="34" charset="-122"/>
                <a:ea typeface="微软雅黑" panose="020B0503020204020204" pitchFamily="34" charset="-122"/>
              </a:rPr>
              <a:t>2 </a:t>
            </a:r>
            <a:r>
              <a:rPr lang="en-US" altLang="zh-CN" sz="2000" dirty="0">
                <a:latin typeface="微软雅黑" panose="020B0503020204020204" pitchFamily="34" charset="-122"/>
                <a:ea typeface="微软雅黑" panose="020B0503020204020204" pitchFamily="34" charset="-122"/>
              </a:rPr>
              <a:t>?</a:t>
            </a: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（波束级）分辨率：</a:t>
            </a:r>
            <a:r>
              <a:rPr lang="en-US" altLang="zh-CN" sz="2000" dirty="0">
                <a:latin typeface="微软雅黑" panose="020B0503020204020204" pitchFamily="34" charset="-122"/>
                <a:ea typeface="微软雅黑" panose="020B0503020204020204" pitchFamily="34" charset="-122"/>
              </a:rPr>
              <a:t>8km×8km?</a:t>
            </a: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（地面小区级）分辨率：</a:t>
            </a:r>
            <a:r>
              <a:rPr lang="en-US" altLang="zh-CN" sz="2000" dirty="0">
                <a:latin typeface="微软雅黑" panose="020B0503020204020204" pitchFamily="34" charset="-122"/>
                <a:ea typeface="微软雅黑" panose="020B0503020204020204" pitchFamily="34" charset="-122"/>
              </a:rPr>
              <a:t>200m×200m?</a:t>
            </a:r>
          </a:p>
          <a:p>
            <a:pPr>
              <a:lnSpc>
                <a:spcPct val="15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（卫星、基站）通信的毫秒级时间尺度如何与</a:t>
            </a:r>
            <a:r>
              <a:rPr lang="en-US" altLang="zh-CN" sz="2000" dirty="0">
                <a:latin typeface="微软雅黑" panose="020B0503020204020204" pitchFamily="34" charset="-122"/>
                <a:ea typeface="微软雅黑" panose="020B0503020204020204" pitchFamily="34" charset="-122"/>
              </a:rPr>
              <a:t>RM</a:t>
            </a:r>
            <a:r>
              <a:rPr lang="zh-CN" altLang="en-US" sz="2000" dirty="0">
                <a:latin typeface="微软雅黑" panose="020B0503020204020204" pitchFamily="34" charset="-122"/>
                <a:ea typeface="微软雅黑" panose="020B0503020204020204" pitchFamily="34" charset="-122"/>
              </a:rPr>
              <a:t>融合？</a:t>
            </a:r>
            <a:r>
              <a:rPr lang="en-US" altLang="zh-CN" sz="2000" dirty="0">
                <a:latin typeface="微软雅黑" panose="020B0503020204020204" pitchFamily="34" charset="-122"/>
                <a:ea typeface="微软雅黑" panose="020B0503020204020204" pitchFamily="34" charset="-122"/>
              </a:rPr>
              <a:t>RM</a:t>
            </a:r>
            <a:r>
              <a:rPr lang="zh-CN" altLang="en-US" sz="2000" dirty="0">
                <a:latin typeface="微软雅黑" panose="020B0503020204020204" pitchFamily="34" charset="-122"/>
                <a:ea typeface="微软雅黑" panose="020B0503020204020204" pitchFamily="34" charset="-122"/>
              </a:rPr>
              <a:t>可以提供的时间粒度是多大？</a:t>
            </a:r>
            <a:endParaRPr lang="en-US" altLang="zh-CN" sz="2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8B630A7-A6AF-41FC-9B82-16FCF36D9F7B}"/>
              </a:ext>
            </a:extLst>
          </p:cNvPr>
          <p:cNvSpPr txBox="1"/>
          <p:nvPr/>
        </p:nvSpPr>
        <p:spPr>
          <a:xfrm>
            <a:off x="511951" y="982462"/>
            <a:ext cx="1916582"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总结：</a:t>
            </a:r>
          </a:p>
        </p:txBody>
      </p:sp>
      <p:sp>
        <p:nvSpPr>
          <p:cNvPr id="8" name="文本框 7">
            <a:extLst>
              <a:ext uri="{FF2B5EF4-FFF2-40B4-BE49-F238E27FC236}">
                <a16:creationId xmlns:a16="http://schemas.microsoft.com/office/drawing/2014/main" id="{7A69EC3E-31BE-4AA5-9F3F-35DA7E186512}"/>
              </a:ext>
            </a:extLst>
          </p:cNvPr>
          <p:cNvSpPr txBox="1"/>
          <p:nvPr/>
        </p:nvSpPr>
        <p:spPr>
          <a:xfrm>
            <a:off x="614363" y="1444127"/>
            <a:ext cx="11128057" cy="1884618"/>
          </a:xfrm>
          <a:prstGeom prst="rect">
            <a:avLst/>
          </a:prstGeom>
          <a:noFill/>
        </p:spPr>
        <p:txBody>
          <a:bodyPr wrap="square" rtlCol="0">
            <a:spAutoFit/>
          </a:bodyPr>
          <a:lstStyle/>
          <a:p>
            <a:pPr marL="342900" indent="-342900">
              <a:lnSpc>
                <a:spcPct val="150000"/>
              </a:lnSpc>
              <a:buAutoNum type="arabicPeriod"/>
            </a:pPr>
            <a:r>
              <a:rPr lang="zh-CN" altLang="en-US" sz="2000" dirty="0">
                <a:latin typeface="微软雅黑" panose="020B0503020204020204" pitchFamily="34" charset="-122"/>
                <a:ea typeface="微软雅黑" panose="020B0503020204020204" pitchFamily="34" charset="-122"/>
              </a:rPr>
              <a:t>提出基于电磁地图的星地协同频谱共享的干扰规避架构</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000" dirty="0">
                <a:latin typeface="微软雅黑" panose="020B0503020204020204" pitchFamily="34" charset="-122"/>
                <a:ea typeface="微软雅黑" panose="020B0503020204020204" pitchFamily="34" charset="-122"/>
              </a:rPr>
              <a:t>研究卫星与地面下行链路的小区级干扰规避</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000" dirty="0">
                <a:latin typeface="微软雅黑" panose="020B0503020204020204" pitchFamily="34" charset="-122"/>
                <a:ea typeface="微软雅黑" panose="020B0503020204020204" pitchFamily="34" charset="-122"/>
              </a:rPr>
              <a:t>研究卫星小区的公平性指标、卫星吞吐量指标、卫星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地面小区的受干扰指标（系统内外）</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2000" dirty="0">
                <a:latin typeface="微软雅黑" panose="020B0503020204020204" pitchFamily="34" charset="-122"/>
                <a:ea typeface="微软雅黑" panose="020B0503020204020204" pitchFamily="34" charset="-122"/>
              </a:rPr>
              <a:t>探索卫星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地面为主系统时的差异</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9465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29176" y="2440653"/>
            <a:ext cx="9783234" cy="1069845"/>
          </a:xfrm>
          <a:prstGeom prst="rect">
            <a:avLst/>
          </a:prstGeom>
          <a:noFill/>
        </p:spPr>
        <p:txBody>
          <a:bodyPr wrap="square" rtlCol="0">
            <a:spAutoFit/>
          </a:bodyPr>
          <a:lstStyle/>
          <a:p>
            <a:pPr algn="ctr">
              <a:lnSpc>
                <a:spcPct val="150000"/>
              </a:lnSpc>
            </a:pPr>
            <a:r>
              <a:rPr lang="zh-CN" altLang="en-US" sz="4800" b="1" dirty="0">
                <a:solidFill>
                  <a:schemeClr val="accent1">
                    <a:lumMod val="50000"/>
                  </a:schemeClr>
                </a:solidFill>
                <a:latin typeface="微软雅黑" panose="020B0503020204020204" pitchFamily="34" charset="-122"/>
                <a:ea typeface="微软雅黑" panose="020B0503020204020204" pitchFamily="34" charset="-122"/>
              </a:rPr>
              <a:t>请老师同学们批评指正</a:t>
            </a:r>
          </a:p>
        </p:txBody>
      </p:sp>
      <p:graphicFrame>
        <p:nvGraphicFramePr>
          <p:cNvPr id="8" name="表格 7">
            <a:extLst>
              <a:ext uri="{FF2B5EF4-FFF2-40B4-BE49-F238E27FC236}">
                <a16:creationId xmlns:a16="http://schemas.microsoft.com/office/drawing/2014/main" id="{B9DA8889-45AD-A555-7890-E7A9CA11E7EF}"/>
              </a:ext>
            </a:extLst>
          </p:cNvPr>
          <p:cNvGraphicFramePr>
            <a:graphicFrameLocks noGrp="1"/>
          </p:cNvGraphicFramePr>
          <p:nvPr>
            <p:extLst>
              <p:ext uri="{D42A27DB-BD31-4B8C-83A1-F6EECF244321}">
                <p14:modId xmlns:p14="http://schemas.microsoft.com/office/powerpoint/2010/main" val="2564989128"/>
              </p:ext>
            </p:extLst>
          </p:nvPr>
        </p:nvGraphicFramePr>
        <p:xfrm>
          <a:off x="2256793" y="4902757"/>
          <a:ext cx="8128000" cy="1036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41633088"/>
                    </a:ext>
                  </a:extLst>
                </a:gridCol>
                <a:gridCol w="4064000">
                  <a:extLst>
                    <a:ext uri="{9D8B030D-6E8A-4147-A177-3AD203B41FA5}">
                      <a16:colId xmlns:a16="http://schemas.microsoft.com/office/drawing/2014/main" val="3541949967"/>
                    </a:ext>
                  </a:extLst>
                </a:gridCol>
              </a:tblGrid>
              <a:tr h="370840">
                <a:tc>
                  <a:txBody>
                    <a:bodyPr/>
                    <a:lstStyle/>
                    <a:p>
                      <a:pPr algn="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 汇报人： </a:t>
                      </a:r>
                      <a:endParaRPr lang="zh-CN" altLang="en-US" sz="2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王兆薇</a:t>
                      </a:r>
                      <a:endParaRPr lang="zh-CN" altLang="en-US" sz="2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3028436"/>
                  </a:ext>
                </a:extLst>
              </a:tr>
              <a:tr h="409786">
                <a:tc>
                  <a:txBody>
                    <a:bodyPr/>
                    <a:lstStyle/>
                    <a:p>
                      <a:pPr algn="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汇报时间：</a:t>
                      </a:r>
                      <a:endParaRPr lang="zh-CN" altLang="en-US" sz="28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altLang="zh-CN" sz="2800" b="1" dirty="0">
                          <a:solidFill>
                            <a:schemeClr val="accent1">
                              <a:lumMod val="50000"/>
                            </a:schemeClr>
                          </a:solidFill>
                          <a:latin typeface="微软雅黑" panose="020B0503020204020204" pitchFamily="34" charset="-122"/>
                          <a:ea typeface="微软雅黑" panose="020B0503020204020204" pitchFamily="34" charset="-122"/>
                        </a:rPr>
                        <a:t>2025.7.7</a:t>
                      </a:r>
                      <a:endParaRPr lang="zh-CN" altLang="en-US" sz="28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4601308"/>
                  </a:ext>
                </a:extLst>
              </a:tr>
            </a:tbl>
          </a:graphicData>
        </a:graphic>
      </p:graphicFrame>
      <p:pic>
        <p:nvPicPr>
          <p:cNvPr id="13" name="图片 12">
            <a:extLst>
              <a:ext uri="{FF2B5EF4-FFF2-40B4-BE49-F238E27FC236}">
                <a16:creationId xmlns:a16="http://schemas.microsoft.com/office/drawing/2014/main" id="{48E8A97D-7BCA-4560-85BC-6AA97A9E514B}"/>
              </a:ext>
            </a:extLst>
          </p:cNvPr>
          <p:cNvPicPr>
            <a:picLocks noChangeAspect="1"/>
          </p:cNvPicPr>
          <p:nvPr/>
        </p:nvPicPr>
        <p:blipFill rotWithShape="1">
          <a:blip r:embed="rId3"/>
          <a:srcRect r="27382"/>
          <a:stretch/>
        </p:blipFill>
        <p:spPr>
          <a:xfrm>
            <a:off x="10174711" y="147762"/>
            <a:ext cx="1853737" cy="666750"/>
          </a:xfrm>
          <a:prstGeom prst="rect">
            <a:avLst/>
          </a:prstGeom>
        </p:spPr>
      </p:pic>
      <p:pic>
        <p:nvPicPr>
          <p:cNvPr id="1026" name="Picture 2" descr="西电新标志1-蓝色-透明">
            <a:extLst>
              <a:ext uri="{FF2B5EF4-FFF2-40B4-BE49-F238E27FC236}">
                <a16:creationId xmlns:a16="http://schemas.microsoft.com/office/drawing/2014/main" id="{0649C201-D51D-4427-98E4-9634E030F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3357" y="140328"/>
            <a:ext cx="666750" cy="66675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a:extLst>
              <a:ext uri="{FF2B5EF4-FFF2-40B4-BE49-F238E27FC236}">
                <a16:creationId xmlns:a16="http://schemas.microsoft.com/office/drawing/2014/main" id="{D871E094-035C-4BEA-8C56-EB62A6B74C98}"/>
              </a:ext>
            </a:extLst>
          </p:cNvPr>
          <p:cNvSpPr>
            <a:spLocks noGrp="1"/>
          </p:cNvSpPr>
          <p:nvPr>
            <p:ph type="title"/>
          </p:nvPr>
        </p:nvSpPr>
        <p:spPr/>
        <p:txBody>
          <a:bodyPr/>
          <a:lstStyle/>
          <a:p>
            <a:r>
              <a:rPr lang="zh-CN" altLang="en-US" dirty="0"/>
              <a:t>组会汇报</a:t>
            </a:r>
          </a:p>
        </p:txBody>
      </p:sp>
    </p:spTree>
    <p:extLst>
      <p:ext uri="{BB962C8B-B14F-4D97-AF65-F5344CB8AC3E}">
        <p14:creationId xmlns:p14="http://schemas.microsoft.com/office/powerpoint/2010/main" val="3785676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09D86-2F1E-464C-B06D-CFB3A46A60D1}"/>
              </a:ext>
            </a:extLst>
          </p:cNvPr>
          <p:cNvSpPr>
            <a:spLocks noGrp="1"/>
          </p:cNvSpPr>
          <p:nvPr>
            <p:ph type="title"/>
          </p:nvPr>
        </p:nvSpPr>
        <p:spPr/>
        <p:txBody>
          <a:bodyPr>
            <a:normAutofit/>
          </a:bodyPr>
          <a:lstStyle/>
          <a:p>
            <a:r>
              <a:rPr lang="en-US" altLang="zh-CN" dirty="0" err="1"/>
              <a:t>Starlink</a:t>
            </a:r>
            <a:r>
              <a:rPr lang="zh-CN" altLang="en-US" dirty="0"/>
              <a:t>发展进展</a:t>
            </a:r>
            <a:r>
              <a:rPr lang="en-US" altLang="zh-CN" dirty="0"/>
              <a:t>—</a:t>
            </a:r>
            <a:r>
              <a:rPr lang="zh-CN" altLang="en-US" dirty="0"/>
              <a:t>容纳</a:t>
            </a:r>
          </a:p>
        </p:txBody>
      </p:sp>
      <p:pic>
        <p:nvPicPr>
          <p:cNvPr id="4" name="图片 3">
            <a:extLst>
              <a:ext uri="{FF2B5EF4-FFF2-40B4-BE49-F238E27FC236}">
                <a16:creationId xmlns:a16="http://schemas.microsoft.com/office/drawing/2014/main" id="{D2DC73D9-2008-4FA3-A86D-8C4776A9B4FC}"/>
              </a:ext>
            </a:extLst>
          </p:cNvPr>
          <p:cNvPicPr>
            <a:picLocks noChangeAspect="1"/>
          </p:cNvPicPr>
          <p:nvPr/>
        </p:nvPicPr>
        <p:blipFill>
          <a:blip r:embed="rId3"/>
          <a:stretch>
            <a:fillRect/>
          </a:stretch>
        </p:blipFill>
        <p:spPr>
          <a:xfrm>
            <a:off x="1212860" y="2425447"/>
            <a:ext cx="7605320" cy="2549036"/>
          </a:xfrm>
          <a:prstGeom prst="rect">
            <a:avLst/>
          </a:prstGeom>
        </p:spPr>
      </p:pic>
      <p:sp>
        <p:nvSpPr>
          <p:cNvPr id="3" name="文本框 2">
            <a:extLst>
              <a:ext uri="{FF2B5EF4-FFF2-40B4-BE49-F238E27FC236}">
                <a16:creationId xmlns:a16="http://schemas.microsoft.com/office/drawing/2014/main" id="{3F3B52D3-3081-41C4-A467-8DEE8DB4ABDE}"/>
              </a:ext>
            </a:extLst>
          </p:cNvPr>
          <p:cNvSpPr txBox="1"/>
          <p:nvPr/>
        </p:nvSpPr>
        <p:spPr>
          <a:xfrm>
            <a:off x="467536" y="1127262"/>
            <a:ext cx="11219967" cy="707886"/>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赛迪研究院在</a:t>
            </a:r>
            <a:r>
              <a:rPr lang="en-US" altLang="zh-CN" sz="2000" dirty="0">
                <a:latin typeface="微软雅黑" panose="020B0503020204020204" pitchFamily="34" charset="-122"/>
                <a:ea typeface="微软雅黑" panose="020B0503020204020204" pitchFamily="34" charset="-122"/>
              </a:rPr>
              <a:t>2020</a:t>
            </a:r>
            <a:r>
              <a:rPr lang="zh-CN" altLang="en-US" sz="2000" dirty="0">
                <a:latin typeface="微软雅黑" panose="020B0503020204020204" pitchFamily="34" charset="-122"/>
                <a:ea typeface="微软雅黑" panose="020B0503020204020204" pitchFamily="34" charset="-122"/>
              </a:rPr>
              <a:t>年编写</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中国卫星互联网产业发展研究白皮书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，目前轨道高度为</a:t>
            </a:r>
            <a:r>
              <a:rPr lang="en-US" altLang="zh-CN" sz="2000" dirty="0">
                <a:latin typeface="微软雅黑" panose="020B0503020204020204" pitchFamily="34" charset="-122"/>
                <a:ea typeface="微软雅黑" panose="020B0503020204020204" pitchFamily="34" charset="-122"/>
              </a:rPr>
              <a:t>400-2000</a:t>
            </a:r>
            <a:r>
              <a:rPr lang="zh-CN" altLang="en-US" sz="2000" dirty="0">
                <a:latin typeface="微软雅黑" panose="020B0503020204020204" pitchFamily="34" charset="-122"/>
                <a:ea typeface="微软雅黑" panose="020B0503020204020204" pitchFamily="34" charset="-122"/>
              </a:rPr>
              <a:t>公里的近地轨道，总共才可以容纳大约</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万颗卫星。</a:t>
            </a:r>
          </a:p>
        </p:txBody>
      </p:sp>
      <p:sp>
        <p:nvSpPr>
          <p:cNvPr id="5" name="文本框 4">
            <a:extLst>
              <a:ext uri="{FF2B5EF4-FFF2-40B4-BE49-F238E27FC236}">
                <a16:creationId xmlns:a16="http://schemas.microsoft.com/office/drawing/2014/main" id="{CD3386A9-6457-4370-844F-89301B89AFBE}"/>
              </a:ext>
            </a:extLst>
          </p:cNvPr>
          <p:cNvSpPr txBox="1"/>
          <p:nvPr/>
        </p:nvSpPr>
        <p:spPr>
          <a:xfrm>
            <a:off x="467536" y="1914854"/>
            <a:ext cx="9307086" cy="400110"/>
          </a:xfrm>
          <a:prstGeom prst="rect">
            <a:avLst/>
          </a:prstGeom>
          <a:noFill/>
        </p:spPr>
        <p:txBody>
          <a:bodyPr wrap="square" rtlCol="0">
            <a:spAutoFit/>
          </a:bodyPr>
          <a:lstStyle>
            <a:defPPr>
              <a:defRPr lang="zh-CN"/>
            </a:defPPr>
            <a:lvl1pPr marL="285750" indent="-285750">
              <a:buFont typeface="Wingdings" panose="05000000000000000000" pitchFamily="2" charset="2"/>
              <a:buChar char="Ø"/>
              <a:defRPr>
                <a:latin typeface="微软雅黑" panose="020B0503020204020204" pitchFamily="34" charset="-122"/>
                <a:ea typeface="微软雅黑" panose="020B0503020204020204" pitchFamily="34" charset="-122"/>
              </a:defRPr>
            </a:lvl1pPr>
          </a:lstStyle>
          <a:p>
            <a:r>
              <a:rPr lang="zh-CN" altLang="en-US" sz="2000" dirty="0"/>
              <a:t>国际通行的航天器安全距离为</a:t>
            </a:r>
            <a:r>
              <a:rPr lang="en-US" altLang="zh-CN" sz="2000" dirty="0"/>
              <a:t>50</a:t>
            </a:r>
            <a:r>
              <a:rPr lang="zh-CN" altLang="en-US" sz="2000" dirty="0"/>
              <a:t>公里。</a:t>
            </a:r>
          </a:p>
        </p:txBody>
      </p:sp>
      <p:sp>
        <p:nvSpPr>
          <p:cNvPr id="6" name="文本框 5">
            <a:extLst>
              <a:ext uri="{FF2B5EF4-FFF2-40B4-BE49-F238E27FC236}">
                <a16:creationId xmlns:a16="http://schemas.microsoft.com/office/drawing/2014/main" id="{530053CB-58CC-4E7A-B5C7-BB2854332BD2}"/>
              </a:ext>
            </a:extLst>
          </p:cNvPr>
          <p:cNvSpPr txBox="1"/>
          <p:nvPr/>
        </p:nvSpPr>
        <p:spPr>
          <a:xfrm>
            <a:off x="467536" y="5244662"/>
            <a:ext cx="11219967" cy="400110"/>
          </a:xfrm>
          <a:prstGeom prst="rect">
            <a:avLst/>
          </a:prstGeom>
          <a:noFill/>
        </p:spPr>
        <p:txBody>
          <a:bodyPr wrap="square" rtlCol="0">
            <a:spAutoFit/>
          </a:bodyPr>
          <a:lstStyle>
            <a:defPPr>
              <a:defRPr lang="zh-CN"/>
            </a:defPPr>
            <a:lvl1pPr marL="285750" indent="-285750">
              <a:buFont typeface="Wingdings" panose="05000000000000000000" pitchFamily="2" charset="2"/>
              <a:buChar char="Ø"/>
              <a:defRPr>
                <a:latin typeface="微软雅黑" panose="020B0503020204020204" pitchFamily="34" charset="-122"/>
                <a:ea typeface="微软雅黑" panose="020B0503020204020204" pitchFamily="34" charset="-122"/>
              </a:defRPr>
            </a:lvl1pPr>
          </a:lstStyle>
          <a:p>
            <a:r>
              <a:rPr lang="zh-CN" altLang="en-US" sz="2000" dirty="0"/>
              <a:t>按照</a:t>
            </a:r>
            <a:r>
              <a:rPr lang="en-US" altLang="zh-CN" sz="2000" dirty="0"/>
              <a:t>SpaceX</a:t>
            </a:r>
            <a:r>
              <a:rPr lang="zh-CN" altLang="en-US" sz="2000" dirty="0"/>
              <a:t>和</a:t>
            </a:r>
            <a:r>
              <a:rPr lang="en-US" altLang="zh-CN" sz="2000" dirty="0"/>
              <a:t>NASA</a:t>
            </a:r>
            <a:r>
              <a:rPr lang="zh-CN" altLang="en-US" sz="2000" dirty="0"/>
              <a:t>签订的太空航行安全协议，星链卫星与其他航天器的安全距离为</a:t>
            </a:r>
            <a:r>
              <a:rPr lang="en-US" altLang="zh-CN" sz="2000" dirty="0"/>
              <a:t>5</a:t>
            </a:r>
            <a:r>
              <a:rPr lang="zh-CN" altLang="en-US" sz="2000" dirty="0"/>
              <a:t>公里。</a:t>
            </a:r>
          </a:p>
        </p:txBody>
      </p:sp>
      <p:sp>
        <p:nvSpPr>
          <p:cNvPr id="7" name="文本框 6">
            <a:extLst>
              <a:ext uri="{FF2B5EF4-FFF2-40B4-BE49-F238E27FC236}">
                <a16:creationId xmlns:a16="http://schemas.microsoft.com/office/drawing/2014/main" id="{F1D6667F-D4C9-4F2F-B9AD-9EE9FA859DBB}"/>
              </a:ext>
            </a:extLst>
          </p:cNvPr>
          <p:cNvSpPr txBox="1"/>
          <p:nvPr/>
        </p:nvSpPr>
        <p:spPr>
          <a:xfrm>
            <a:off x="3500648" y="5939135"/>
            <a:ext cx="5153742" cy="461665"/>
          </a:xfrm>
          <a:prstGeom prst="rect">
            <a:avLst/>
          </a:prstGeom>
          <a:noFill/>
        </p:spPr>
        <p:txBody>
          <a:bodyPr wrap="square" rtlCol="0">
            <a:spAutoFit/>
          </a:bodyPr>
          <a:lstStyle/>
          <a:p>
            <a:r>
              <a:rPr lang="zh-CN" altLang="en-US" sz="2400" b="1" dirty="0"/>
              <a:t>先占先得，后者对前者进行干扰规避！</a:t>
            </a:r>
          </a:p>
        </p:txBody>
      </p:sp>
      <p:sp>
        <p:nvSpPr>
          <p:cNvPr id="8" name="矩形 7">
            <a:extLst>
              <a:ext uri="{FF2B5EF4-FFF2-40B4-BE49-F238E27FC236}">
                <a16:creationId xmlns:a16="http://schemas.microsoft.com/office/drawing/2014/main" id="{E3473B9E-FC45-413C-A9EC-F85E3947F9B8}"/>
              </a:ext>
            </a:extLst>
          </p:cNvPr>
          <p:cNvSpPr/>
          <p:nvPr/>
        </p:nvSpPr>
        <p:spPr>
          <a:xfrm>
            <a:off x="6632028" y="4543038"/>
            <a:ext cx="2091558" cy="4314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2">
            <a:extLst>
              <a:ext uri="{FF2B5EF4-FFF2-40B4-BE49-F238E27FC236}">
                <a16:creationId xmlns:a16="http://schemas.microsoft.com/office/drawing/2014/main" id="{E04ECAE0-1190-4842-BA8B-28CE3CC3F5AE}"/>
              </a:ext>
            </a:extLst>
          </p:cNvPr>
          <p:cNvSpPr>
            <a:spLocks noGrp="1"/>
          </p:cNvSpPr>
          <p:nvPr>
            <p:ph type="sldNum" sz="quarter" idx="10"/>
          </p:nvPr>
        </p:nvSpPr>
        <p:spPr>
          <a:xfrm>
            <a:off x="9271000" y="6381750"/>
            <a:ext cx="2743200" cy="365125"/>
          </a:xfrm>
        </p:spPr>
        <p:txBody>
          <a:bodyPr/>
          <a:lstStyle/>
          <a:p>
            <a:fld id="{54B3F8C3-4D34-464E-BB5A-60724E4C6E9F}" type="slidenum">
              <a:rPr lang="zh-CN" altLang="en-US" smtClean="0"/>
              <a:t>4</a:t>
            </a:fld>
            <a:endParaRPr lang="zh-CN" altLang="en-US"/>
          </a:p>
        </p:txBody>
      </p:sp>
    </p:spTree>
    <p:extLst>
      <p:ext uri="{BB962C8B-B14F-4D97-AF65-F5344CB8AC3E}">
        <p14:creationId xmlns:p14="http://schemas.microsoft.com/office/powerpoint/2010/main" val="767369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09D86-2F1E-464C-B06D-CFB3A46A60D1}"/>
              </a:ext>
            </a:extLst>
          </p:cNvPr>
          <p:cNvSpPr>
            <a:spLocks noGrp="1"/>
          </p:cNvSpPr>
          <p:nvPr>
            <p:ph type="title"/>
          </p:nvPr>
        </p:nvSpPr>
        <p:spPr>
          <a:xfrm>
            <a:off x="614680" y="203200"/>
            <a:ext cx="6642100" cy="730249"/>
          </a:xfrm>
        </p:spPr>
        <p:txBody>
          <a:bodyPr/>
          <a:lstStyle/>
          <a:p>
            <a:r>
              <a:rPr lang="en-US" altLang="zh-CN" dirty="0" err="1"/>
              <a:t>Starlink</a:t>
            </a:r>
            <a:r>
              <a:rPr lang="zh-CN" altLang="en-US" dirty="0"/>
              <a:t>发展进展</a:t>
            </a:r>
            <a:r>
              <a:rPr lang="en-US" altLang="zh-CN" dirty="0"/>
              <a:t>—</a:t>
            </a:r>
            <a:r>
              <a:rPr lang="zh-CN" altLang="en-US" dirty="0"/>
              <a:t>卫星</a:t>
            </a:r>
          </a:p>
        </p:txBody>
      </p:sp>
      <p:sp>
        <p:nvSpPr>
          <p:cNvPr id="5" name="矩形 4">
            <a:extLst>
              <a:ext uri="{FF2B5EF4-FFF2-40B4-BE49-F238E27FC236}">
                <a16:creationId xmlns:a16="http://schemas.microsoft.com/office/drawing/2014/main" id="{819564D9-CF21-4443-923E-F79F6ACE81B7}"/>
              </a:ext>
            </a:extLst>
          </p:cNvPr>
          <p:cNvSpPr/>
          <p:nvPr/>
        </p:nvSpPr>
        <p:spPr>
          <a:xfrm>
            <a:off x="472968" y="2507918"/>
            <a:ext cx="1208687"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V0.9</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EC45BCF-C1A2-4E2E-B96D-299488527832}"/>
              </a:ext>
            </a:extLst>
          </p:cNvPr>
          <p:cNvSpPr/>
          <p:nvPr/>
        </p:nvSpPr>
        <p:spPr>
          <a:xfrm>
            <a:off x="472968" y="3392758"/>
            <a:ext cx="1208687"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V1.0</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B750756-FAC3-4D31-8A4A-1674922FD0B9}"/>
              </a:ext>
            </a:extLst>
          </p:cNvPr>
          <p:cNvSpPr/>
          <p:nvPr/>
        </p:nvSpPr>
        <p:spPr>
          <a:xfrm>
            <a:off x="472968" y="4277598"/>
            <a:ext cx="1208687"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V1.5</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13B6180-02CD-448F-AA57-11B1A09B0959}"/>
              </a:ext>
            </a:extLst>
          </p:cNvPr>
          <p:cNvSpPr/>
          <p:nvPr/>
        </p:nvSpPr>
        <p:spPr>
          <a:xfrm>
            <a:off x="472968" y="5162438"/>
            <a:ext cx="1208687"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V2.0</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9301D3D4-D45F-4D8F-A40C-239E45236E5D}"/>
              </a:ext>
            </a:extLst>
          </p:cNvPr>
          <p:cNvSpPr/>
          <p:nvPr/>
        </p:nvSpPr>
        <p:spPr>
          <a:xfrm>
            <a:off x="472968" y="6047280"/>
            <a:ext cx="1208687"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V3.0</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163469C-58F6-4C14-9463-D34DCCC881F9}"/>
              </a:ext>
            </a:extLst>
          </p:cNvPr>
          <p:cNvSpPr/>
          <p:nvPr/>
        </p:nvSpPr>
        <p:spPr>
          <a:xfrm>
            <a:off x="1899747" y="6047280"/>
            <a:ext cx="3042742"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2025.1</a:t>
            </a:r>
            <a:r>
              <a:rPr lang="zh-CN" altLang="en-US" dirty="0">
                <a:solidFill>
                  <a:schemeClr val="tx1"/>
                </a:solidFill>
                <a:latin typeface="微软雅黑" panose="020B0503020204020204" pitchFamily="34" charset="-122"/>
                <a:ea typeface="微软雅黑" panose="020B0503020204020204" pitchFamily="34" charset="-122"/>
              </a:rPr>
              <a:t>提出，星地激光通信，射频</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激光馈电链路</a:t>
            </a:r>
          </a:p>
        </p:txBody>
      </p:sp>
      <p:sp>
        <p:nvSpPr>
          <p:cNvPr id="18" name="矩形 17">
            <a:extLst>
              <a:ext uri="{FF2B5EF4-FFF2-40B4-BE49-F238E27FC236}">
                <a16:creationId xmlns:a16="http://schemas.microsoft.com/office/drawing/2014/main" id="{F5558C2C-D99C-4D8B-9823-A2522C125A6D}"/>
              </a:ext>
            </a:extLst>
          </p:cNvPr>
          <p:cNvSpPr/>
          <p:nvPr/>
        </p:nvSpPr>
        <p:spPr>
          <a:xfrm>
            <a:off x="1899747" y="4278299"/>
            <a:ext cx="3042744"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2021</a:t>
            </a:r>
            <a:r>
              <a:rPr lang="zh-CN" altLang="en-US" dirty="0">
                <a:solidFill>
                  <a:schemeClr val="tx1"/>
                </a:solidFill>
                <a:latin typeface="微软雅黑" panose="020B0503020204020204" pitchFamily="34" charset="-122"/>
                <a:ea typeface="微软雅黑" panose="020B0503020204020204" pitchFamily="34" charset="-122"/>
              </a:rPr>
              <a:t>，星间激光通信（四个激光通信模块）（已启用）</a:t>
            </a:r>
          </a:p>
        </p:txBody>
      </p:sp>
      <p:sp>
        <p:nvSpPr>
          <p:cNvPr id="19" name="矩形 18">
            <a:extLst>
              <a:ext uri="{FF2B5EF4-FFF2-40B4-BE49-F238E27FC236}">
                <a16:creationId xmlns:a16="http://schemas.microsoft.com/office/drawing/2014/main" id="{67BA2066-B20D-4DDB-B0D3-5EA6178B95C5}"/>
              </a:ext>
            </a:extLst>
          </p:cNvPr>
          <p:cNvSpPr/>
          <p:nvPr/>
        </p:nvSpPr>
        <p:spPr>
          <a:xfrm>
            <a:off x="1899746" y="5162789"/>
            <a:ext cx="3042743"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2023</a:t>
            </a:r>
            <a:r>
              <a:rPr lang="zh-CN" altLang="en-US" dirty="0">
                <a:solidFill>
                  <a:schemeClr val="tx1"/>
                </a:solidFill>
                <a:latin typeface="微软雅黑" panose="020B0503020204020204" pitchFamily="34" charset="-122"/>
                <a:ea typeface="微软雅黑" panose="020B0503020204020204" pitchFamily="34" charset="-122"/>
              </a:rPr>
              <a:t>，通信能力提高</a:t>
            </a:r>
            <a:r>
              <a:rPr lang="en-US" altLang="zh-CN" dirty="0">
                <a:solidFill>
                  <a:schemeClr val="tx1"/>
                </a:solidFill>
                <a:latin typeface="微软雅黑" panose="020B0503020204020204" pitchFamily="34" charset="-122"/>
                <a:ea typeface="微软雅黑" panose="020B0503020204020204" pitchFamily="34" charset="-122"/>
              </a:rPr>
              <a:t>3/4</a:t>
            </a:r>
            <a:r>
              <a:rPr lang="zh-CN" altLang="en-US" dirty="0">
                <a:solidFill>
                  <a:schemeClr val="tx1"/>
                </a:solidFill>
                <a:latin typeface="微软雅黑" panose="020B0503020204020204" pitchFamily="34" charset="-122"/>
                <a:ea typeface="微软雅黑" panose="020B0503020204020204" pitchFamily="34" charset="-122"/>
              </a:rPr>
              <a:t>倍，支持手机直连</a:t>
            </a:r>
          </a:p>
        </p:txBody>
      </p:sp>
      <p:sp>
        <p:nvSpPr>
          <p:cNvPr id="20" name="矩形 19">
            <a:extLst>
              <a:ext uri="{FF2B5EF4-FFF2-40B4-BE49-F238E27FC236}">
                <a16:creationId xmlns:a16="http://schemas.microsoft.com/office/drawing/2014/main" id="{8C0E011A-D43B-46D4-83EB-F38AF66A793F}"/>
              </a:ext>
            </a:extLst>
          </p:cNvPr>
          <p:cNvSpPr/>
          <p:nvPr/>
        </p:nvSpPr>
        <p:spPr>
          <a:xfrm>
            <a:off x="472968" y="1623078"/>
            <a:ext cx="1208687"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试验星</a:t>
            </a:r>
          </a:p>
        </p:txBody>
      </p:sp>
      <p:sp>
        <p:nvSpPr>
          <p:cNvPr id="21" name="矩形 20">
            <a:extLst>
              <a:ext uri="{FF2B5EF4-FFF2-40B4-BE49-F238E27FC236}">
                <a16:creationId xmlns:a16="http://schemas.microsoft.com/office/drawing/2014/main" id="{184EAFB2-7F6A-4D65-BADD-21DD19E04816}"/>
              </a:ext>
            </a:extLst>
          </p:cNvPr>
          <p:cNvSpPr/>
          <p:nvPr/>
        </p:nvSpPr>
        <p:spPr>
          <a:xfrm>
            <a:off x="1899747" y="1624829"/>
            <a:ext cx="3042745"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2018</a:t>
            </a:r>
            <a:r>
              <a:rPr lang="zh-CN" altLang="en-US" dirty="0">
                <a:solidFill>
                  <a:schemeClr val="tx1"/>
                </a:solidFill>
                <a:latin typeface="微软雅黑" panose="020B0503020204020204" pitchFamily="34" charset="-122"/>
                <a:ea typeface="微软雅黑" panose="020B0503020204020204" pitchFamily="34" charset="-122"/>
              </a:rPr>
              <a:t>，</a:t>
            </a:r>
            <a:r>
              <a:rPr lang="en-US" altLang="zh-CN" dirty="0">
                <a:solidFill>
                  <a:schemeClr val="tx1"/>
                </a:solidFill>
                <a:latin typeface="微软雅黑" panose="020B0503020204020204" pitchFamily="34" charset="-122"/>
                <a:ea typeface="微软雅黑" panose="020B0503020204020204" pitchFamily="34" charset="-122"/>
              </a:rPr>
              <a:t>514 km</a:t>
            </a:r>
            <a:r>
              <a:rPr lang="zh-CN" altLang="en-US" dirty="0">
                <a:solidFill>
                  <a:schemeClr val="tx1"/>
                </a:solidFill>
                <a:latin typeface="微软雅黑" panose="020B0503020204020204" pitchFamily="34" charset="-122"/>
                <a:ea typeface="微软雅黑" panose="020B0503020204020204" pitchFamily="34" charset="-122"/>
              </a:rPr>
              <a:t>的极地轨道</a:t>
            </a:r>
          </a:p>
        </p:txBody>
      </p:sp>
      <p:sp>
        <p:nvSpPr>
          <p:cNvPr id="22" name="矩形 21">
            <a:extLst>
              <a:ext uri="{FF2B5EF4-FFF2-40B4-BE49-F238E27FC236}">
                <a16:creationId xmlns:a16="http://schemas.microsoft.com/office/drawing/2014/main" id="{B60B5544-639D-4BC0-9FE9-92DF797F8348}"/>
              </a:ext>
            </a:extLst>
          </p:cNvPr>
          <p:cNvSpPr/>
          <p:nvPr/>
        </p:nvSpPr>
        <p:spPr>
          <a:xfrm>
            <a:off x="1899747" y="2509319"/>
            <a:ext cx="3042745"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2019</a:t>
            </a:r>
            <a:r>
              <a:rPr lang="zh-CN" altLang="en-US" dirty="0">
                <a:solidFill>
                  <a:schemeClr val="tx1"/>
                </a:solidFill>
                <a:latin typeface="微软雅黑" panose="020B0503020204020204" pitchFamily="34" charset="-122"/>
                <a:ea typeface="微软雅黑" panose="020B0503020204020204" pitchFamily="34" charset="-122"/>
              </a:rPr>
              <a:t>，装配</a:t>
            </a:r>
            <a:r>
              <a:rPr lang="en-US" altLang="zh-CN" dirty="0">
                <a:solidFill>
                  <a:schemeClr val="tx1"/>
                </a:solidFill>
                <a:latin typeface="微软雅黑" panose="020B0503020204020204" pitchFamily="34" charset="-122"/>
                <a:ea typeface="微软雅黑" panose="020B0503020204020204" pitchFamily="34" charset="-122"/>
              </a:rPr>
              <a:t>Ku</a:t>
            </a:r>
            <a:r>
              <a:rPr lang="zh-CN" altLang="en-US" dirty="0">
                <a:solidFill>
                  <a:schemeClr val="tx1"/>
                </a:solidFill>
                <a:latin typeface="微软雅黑" panose="020B0503020204020204" pitchFamily="34" charset="-122"/>
                <a:ea typeface="微软雅黑" panose="020B0503020204020204" pitchFamily="34" charset="-122"/>
              </a:rPr>
              <a:t>波段天线</a:t>
            </a:r>
          </a:p>
        </p:txBody>
      </p:sp>
      <p:sp>
        <p:nvSpPr>
          <p:cNvPr id="23" name="矩形 22">
            <a:extLst>
              <a:ext uri="{FF2B5EF4-FFF2-40B4-BE49-F238E27FC236}">
                <a16:creationId xmlns:a16="http://schemas.microsoft.com/office/drawing/2014/main" id="{1930FEB1-A614-4111-B251-88D0E0C67E8F}"/>
              </a:ext>
            </a:extLst>
          </p:cNvPr>
          <p:cNvSpPr/>
          <p:nvPr/>
        </p:nvSpPr>
        <p:spPr>
          <a:xfrm>
            <a:off x="1899747" y="3393809"/>
            <a:ext cx="3042745" cy="73024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2019</a:t>
            </a:r>
            <a:r>
              <a:rPr lang="zh-CN" altLang="en-US" dirty="0">
                <a:solidFill>
                  <a:schemeClr val="tx1"/>
                </a:solidFill>
                <a:latin typeface="微软雅黑" panose="020B0503020204020204" pitchFamily="34" charset="-122"/>
                <a:ea typeface="微软雅黑" panose="020B0503020204020204" pitchFamily="34" charset="-122"/>
              </a:rPr>
              <a:t>，装配</a:t>
            </a:r>
            <a:r>
              <a:rPr lang="en-US" altLang="zh-CN" dirty="0">
                <a:solidFill>
                  <a:schemeClr val="tx1"/>
                </a:solidFill>
                <a:latin typeface="微软雅黑" panose="020B0503020204020204" pitchFamily="34" charset="-122"/>
                <a:ea typeface="微软雅黑" panose="020B0503020204020204" pitchFamily="34" charset="-122"/>
              </a:rPr>
              <a:t>Ku/Ka</a:t>
            </a:r>
            <a:r>
              <a:rPr lang="zh-CN" altLang="en-US" dirty="0">
                <a:solidFill>
                  <a:schemeClr val="tx1"/>
                </a:solidFill>
                <a:latin typeface="微软雅黑" panose="020B0503020204020204" pitchFamily="34" charset="-122"/>
                <a:ea typeface="微软雅黑" panose="020B0503020204020204" pitchFamily="34" charset="-122"/>
              </a:rPr>
              <a:t>波段天线</a:t>
            </a:r>
          </a:p>
        </p:txBody>
      </p:sp>
      <p:pic>
        <p:nvPicPr>
          <p:cNvPr id="7" name="图片 6">
            <a:extLst>
              <a:ext uri="{FF2B5EF4-FFF2-40B4-BE49-F238E27FC236}">
                <a16:creationId xmlns:a16="http://schemas.microsoft.com/office/drawing/2014/main" id="{B49A2429-8F4B-4B5D-B784-2310D9E1A9DD}"/>
              </a:ext>
            </a:extLst>
          </p:cNvPr>
          <p:cNvPicPr>
            <a:picLocks noChangeAspect="1"/>
          </p:cNvPicPr>
          <p:nvPr/>
        </p:nvPicPr>
        <p:blipFill>
          <a:blip r:embed="rId3"/>
          <a:stretch>
            <a:fillRect/>
          </a:stretch>
        </p:blipFill>
        <p:spPr>
          <a:xfrm>
            <a:off x="5039483" y="1651475"/>
            <a:ext cx="6840463" cy="3765575"/>
          </a:xfrm>
          <a:prstGeom prst="rect">
            <a:avLst/>
          </a:prstGeom>
        </p:spPr>
      </p:pic>
      <p:sp>
        <p:nvSpPr>
          <p:cNvPr id="25" name="矩形 24">
            <a:extLst>
              <a:ext uri="{FF2B5EF4-FFF2-40B4-BE49-F238E27FC236}">
                <a16:creationId xmlns:a16="http://schemas.microsoft.com/office/drawing/2014/main" id="{D888E3F0-0E19-4DE2-8FDE-8451C239A4D5}"/>
              </a:ext>
            </a:extLst>
          </p:cNvPr>
          <p:cNvSpPr/>
          <p:nvPr/>
        </p:nvSpPr>
        <p:spPr>
          <a:xfrm>
            <a:off x="5416972" y="6188360"/>
            <a:ext cx="1763108" cy="44808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248</a:t>
            </a:r>
            <a:r>
              <a:rPr lang="zh-CN" altLang="en-US" dirty="0">
                <a:solidFill>
                  <a:schemeClr val="tx1"/>
                </a:solidFill>
                <a:latin typeface="微软雅黑" panose="020B0503020204020204" pitchFamily="34" charset="-122"/>
                <a:ea typeface="微软雅黑" panose="020B0503020204020204" pitchFamily="34" charset="-122"/>
              </a:rPr>
              <a:t>波束？</a:t>
            </a:r>
          </a:p>
        </p:txBody>
      </p:sp>
      <p:cxnSp>
        <p:nvCxnSpPr>
          <p:cNvPr id="26" name="直接箭头连接符 25">
            <a:extLst>
              <a:ext uri="{FF2B5EF4-FFF2-40B4-BE49-F238E27FC236}">
                <a16:creationId xmlns:a16="http://schemas.microsoft.com/office/drawing/2014/main" id="{2DE8BD13-6353-4BFB-9868-1F25116BBDD0}"/>
              </a:ext>
            </a:extLst>
          </p:cNvPr>
          <p:cNvCxnSpPr>
            <a:cxnSpLocks/>
            <a:stCxn id="17" idx="3"/>
            <a:endCxn id="25" idx="1"/>
          </p:cNvCxnSpPr>
          <p:nvPr/>
        </p:nvCxnSpPr>
        <p:spPr>
          <a:xfrm flipV="1">
            <a:off x="4942489" y="6412404"/>
            <a:ext cx="4744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F2898685-24B2-4989-9DEF-A616C0D5A5CF}"/>
              </a:ext>
            </a:extLst>
          </p:cNvPr>
          <p:cNvSpPr txBox="1"/>
          <p:nvPr/>
        </p:nvSpPr>
        <p:spPr>
          <a:xfrm>
            <a:off x="199697" y="1082566"/>
            <a:ext cx="11849799" cy="451406"/>
          </a:xfrm>
          <a:prstGeom prst="rect">
            <a:avLst/>
          </a:prstGeom>
          <a:noFill/>
        </p:spPr>
        <p:txBody>
          <a:bodyPr wrap="square" rtlCol="0">
            <a:spAutoFit/>
          </a:bodyPr>
          <a:lstStyle>
            <a:defPPr>
              <a:defRPr lang="zh-CN"/>
            </a:defPPr>
            <a:lvl1pPr>
              <a:lnSpc>
                <a:spcPts val="2800"/>
              </a:lnSpc>
              <a:defRPr sz="2400" b="1">
                <a:latin typeface="微软雅黑" panose="020B0503020204020204" pitchFamily="34" charset="-122"/>
                <a:ea typeface="微软雅黑" panose="020B0503020204020204" pitchFamily="34" charset="-122"/>
              </a:defRPr>
            </a:lvl1pPr>
          </a:lstStyle>
          <a:p>
            <a:r>
              <a:rPr lang="en-US" altLang="zh-CN" dirty="0" err="1"/>
              <a:t>Starlink</a:t>
            </a:r>
            <a:r>
              <a:rPr lang="zh-CN" altLang="en-US" dirty="0"/>
              <a:t>系列卫星的整体发展趋势为：传输速度提升、通信容量增加、支持频段扩充等</a:t>
            </a:r>
          </a:p>
        </p:txBody>
      </p:sp>
      <p:sp>
        <p:nvSpPr>
          <p:cNvPr id="24" name="灯片编号占位符 2">
            <a:extLst>
              <a:ext uri="{FF2B5EF4-FFF2-40B4-BE49-F238E27FC236}">
                <a16:creationId xmlns:a16="http://schemas.microsoft.com/office/drawing/2014/main" id="{241E8E88-3AB7-4903-8652-1E98BEBF8576}"/>
              </a:ext>
            </a:extLst>
          </p:cNvPr>
          <p:cNvSpPr>
            <a:spLocks noGrp="1"/>
          </p:cNvSpPr>
          <p:nvPr>
            <p:ph type="sldNum" sz="quarter" idx="10"/>
          </p:nvPr>
        </p:nvSpPr>
        <p:spPr>
          <a:xfrm>
            <a:off x="9271000" y="6381750"/>
            <a:ext cx="2743200" cy="365125"/>
          </a:xfrm>
        </p:spPr>
        <p:txBody>
          <a:bodyPr/>
          <a:lstStyle/>
          <a:p>
            <a:fld id="{54B3F8C3-4D34-464E-BB5A-60724E4C6E9F}" type="slidenum">
              <a:rPr lang="zh-CN" altLang="en-US" smtClean="0"/>
              <a:t>5</a:t>
            </a:fld>
            <a:endParaRPr lang="zh-CN" altLang="en-US"/>
          </a:p>
        </p:txBody>
      </p:sp>
      <p:sp>
        <p:nvSpPr>
          <p:cNvPr id="3" name="矩形 2">
            <a:extLst>
              <a:ext uri="{FF2B5EF4-FFF2-40B4-BE49-F238E27FC236}">
                <a16:creationId xmlns:a16="http://schemas.microsoft.com/office/drawing/2014/main" id="{F422AED7-E96D-4301-9D28-0CE7731B74F2}"/>
              </a:ext>
            </a:extLst>
          </p:cNvPr>
          <p:cNvSpPr/>
          <p:nvPr/>
        </p:nvSpPr>
        <p:spPr>
          <a:xfrm>
            <a:off x="5416972" y="5488716"/>
            <a:ext cx="3042742" cy="646331"/>
          </a:xfrm>
          <a:prstGeom prst="rect">
            <a:avLst/>
          </a:prstGeom>
          <a:ln w="19050">
            <a:solidFill>
              <a:srgbClr val="004B8C"/>
            </a:solidFill>
          </a:ln>
        </p:spPr>
        <p:txBody>
          <a:bodyPr wrap="square">
            <a:spAutoFit/>
          </a:bodyPr>
          <a:lstStyle/>
          <a:p>
            <a:r>
              <a:rPr lang="zh-CN" altLang="en-US" dirty="0">
                <a:solidFill>
                  <a:srgbClr val="252933"/>
                </a:solidFill>
                <a:latin typeface="微软雅黑" panose="020B0503020204020204" pitchFamily="34" charset="-122"/>
                <a:ea typeface="微软雅黑" panose="020B0503020204020204" pitchFamily="34" charset="-122"/>
              </a:rPr>
              <a:t>星间激光链路切换、跟踪、瞄准的时间应该在秒级以上。</a:t>
            </a:r>
            <a:endParaRPr lang="zh-CN" altLang="en-US" dirty="0">
              <a:latin typeface="微软雅黑" panose="020B0503020204020204" pitchFamily="34" charset="-122"/>
              <a:ea typeface="微软雅黑" panose="020B0503020204020204" pitchFamily="34" charset="-122"/>
            </a:endParaRPr>
          </a:p>
        </p:txBody>
      </p:sp>
      <p:cxnSp>
        <p:nvCxnSpPr>
          <p:cNvPr id="10" name="连接符: 肘形 9">
            <a:extLst>
              <a:ext uri="{FF2B5EF4-FFF2-40B4-BE49-F238E27FC236}">
                <a16:creationId xmlns:a16="http://schemas.microsoft.com/office/drawing/2014/main" id="{207BFEFB-A26D-44CD-9620-AE6BD771E1E3}"/>
              </a:ext>
            </a:extLst>
          </p:cNvPr>
          <p:cNvCxnSpPr>
            <a:stCxn id="18" idx="3"/>
            <a:endCxn id="3" idx="1"/>
          </p:cNvCxnSpPr>
          <p:nvPr/>
        </p:nvCxnSpPr>
        <p:spPr>
          <a:xfrm>
            <a:off x="4942491" y="4643424"/>
            <a:ext cx="474481" cy="1168458"/>
          </a:xfrm>
          <a:prstGeom prst="bentConnector3">
            <a:avLst>
              <a:gd name="adj1" fmla="val 19219"/>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68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09D86-2F1E-464C-B06D-CFB3A46A60D1}"/>
              </a:ext>
            </a:extLst>
          </p:cNvPr>
          <p:cNvSpPr>
            <a:spLocks noGrp="1"/>
          </p:cNvSpPr>
          <p:nvPr>
            <p:ph type="title"/>
          </p:nvPr>
        </p:nvSpPr>
        <p:spPr/>
        <p:txBody>
          <a:bodyPr/>
          <a:lstStyle/>
          <a:p>
            <a:r>
              <a:rPr lang="en-US" altLang="zh-CN" dirty="0" err="1"/>
              <a:t>Starlink</a:t>
            </a:r>
            <a:r>
              <a:rPr lang="zh-CN" altLang="en-US" dirty="0"/>
              <a:t>发展进展</a:t>
            </a:r>
            <a:r>
              <a:rPr lang="en-US" altLang="zh-CN" dirty="0"/>
              <a:t>—</a:t>
            </a:r>
            <a:r>
              <a:rPr lang="zh-CN" altLang="en-US" dirty="0"/>
              <a:t>产业</a:t>
            </a:r>
          </a:p>
        </p:txBody>
      </p:sp>
      <p:sp>
        <p:nvSpPr>
          <p:cNvPr id="3" name="灯片编号占位符 2">
            <a:extLst>
              <a:ext uri="{FF2B5EF4-FFF2-40B4-BE49-F238E27FC236}">
                <a16:creationId xmlns:a16="http://schemas.microsoft.com/office/drawing/2014/main" id="{9D185E4E-0CB0-4E52-B7A5-191F784C2465}"/>
              </a:ext>
            </a:extLst>
          </p:cNvPr>
          <p:cNvSpPr>
            <a:spLocks noGrp="1"/>
          </p:cNvSpPr>
          <p:nvPr>
            <p:ph type="sldNum" sz="quarter" idx="10"/>
          </p:nvPr>
        </p:nvSpPr>
        <p:spPr/>
        <p:txBody>
          <a:bodyPr/>
          <a:lstStyle/>
          <a:p>
            <a:fld id="{54B3F8C3-4D34-464E-BB5A-60724E4C6E9F}" type="slidenum">
              <a:rPr lang="zh-CN" altLang="en-US" smtClean="0"/>
              <a:t>6</a:t>
            </a:fld>
            <a:endParaRPr lang="zh-CN" altLang="en-US" dirty="0"/>
          </a:p>
        </p:txBody>
      </p:sp>
      <p:sp>
        <p:nvSpPr>
          <p:cNvPr id="4" name="文本框 3">
            <a:extLst>
              <a:ext uri="{FF2B5EF4-FFF2-40B4-BE49-F238E27FC236}">
                <a16:creationId xmlns:a16="http://schemas.microsoft.com/office/drawing/2014/main" id="{CB630390-9D4D-4B75-8DE7-76B9674CD7B3}"/>
              </a:ext>
            </a:extLst>
          </p:cNvPr>
          <p:cNvSpPr txBox="1"/>
          <p:nvPr/>
        </p:nvSpPr>
        <p:spPr>
          <a:xfrm>
            <a:off x="5636871" y="2974693"/>
            <a:ext cx="914400" cy="91440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C0C73032-8F66-4FB9-8223-D3E6C87B3809}"/>
              </a:ext>
            </a:extLst>
          </p:cNvPr>
          <p:cNvSpPr txBox="1"/>
          <p:nvPr/>
        </p:nvSpPr>
        <p:spPr>
          <a:xfrm>
            <a:off x="1692359" y="2255272"/>
            <a:ext cx="10132671" cy="92700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截至目前，</a:t>
            </a:r>
            <a:r>
              <a:rPr lang="en-US" altLang="zh-CN" dirty="0" err="1"/>
              <a:t>Starlink</a:t>
            </a:r>
            <a:r>
              <a:rPr lang="zh-CN" altLang="en-US" dirty="0"/>
              <a:t>共发射卫星</a:t>
            </a:r>
            <a:r>
              <a:rPr lang="en-US" altLang="zh-CN" sz="2400" dirty="0">
                <a:solidFill>
                  <a:srgbClr val="C00000"/>
                </a:solidFill>
              </a:rPr>
              <a:t>9058</a:t>
            </a:r>
            <a:r>
              <a:rPr lang="zh-CN" altLang="en-US" dirty="0"/>
              <a:t>颗，已在</a:t>
            </a:r>
            <a:r>
              <a:rPr lang="en-US" altLang="zh-CN" sz="2400" dirty="0">
                <a:solidFill>
                  <a:srgbClr val="C00000"/>
                </a:solidFill>
              </a:rPr>
              <a:t>134</a:t>
            </a:r>
            <a:r>
              <a:rPr lang="zh-CN" altLang="en-US" dirty="0"/>
              <a:t>个国家</a:t>
            </a:r>
            <a:r>
              <a:rPr lang="en-US" altLang="zh-CN" dirty="0"/>
              <a:t>/</a:t>
            </a:r>
            <a:r>
              <a:rPr lang="zh-CN" altLang="en-US" dirty="0"/>
              <a:t>地区提供服务，全球订阅人数超</a:t>
            </a:r>
            <a:r>
              <a:rPr lang="en-US" altLang="zh-CN" sz="2400" dirty="0">
                <a:solidFill>
                  <a:srgbClr val="C00000"/>
                </a:solidFill>
              </a:rPr>
              <a:t>600</a:t>
            </a:r>
            <a:r>
              <a:rPr lang="zh-CN" altLang="en-US" sz="2400" dirty="0">
                <a:solidFill>
                  <a:srgbClr val="C00000"/>
                </a:solidFill>
              </a:rPr>
              <a:t>万</a:t>
            </a:r>
            <a:r>
              <a:rPr lang="zh-CN" altLang="en-US" dirty="0"/>
              <a:t>用户。预计在</a:t>
            </a:r>
            <a:r>
              <a:rPr lang="en-US" altLang="zh-CN" dirty="0"/>
              <a:t>2025</a:t>
            </a:r>
            <a:r>
              <a:rPr lang="zh-CN" altLang="en-US" dirty="0"/>
              <a:t>年占据全球轨道发射质量的</a:t>
            </a:r>
            <a:r>
              <a:rPr lang="en-US" altLang="zh-CN" sz="2400" dirty="0">
                <a:solidFill>
                  <a:srgbClr val="C00000"/>
                </a:solidFill>
              </a:rPr>
              <a:t>90%</a:t>
            </a:r>
            <a:r>
              <a:rPr lang="zh-CN" altLang="en-US" dirty="0"/>
              <a:t>。</a:t>
            </a:r>
            <a:endParaRPr lang="en-US" altLang="zh-CN" dirty="0"/>
          </a:p>
        </p:txBody>
      </p:sp>
      <p:graphicFrame>
        <p:nvGraphicFramePr>
          <p:cNvPr id="9" name="图表 8">
            <a:extLst>
              <a:ext uri="{FF2B5EF4-FFF2-40B4-BE49-F238E27FC236}">
                <a16:creationId xmlns:a16="http://schemas.microsoft.com/office/drawing/2014/main" id="{9582A104-0166-47C2-AD09-2BCCED3800C3}"/>
              </a:ext>
            </a:extLst>
          </p:cNvPr>
          <p:cNvGraphicFramePr/>
          <p:nvPr>
            <p:extLst>
              <p:ext uri="{D42A27DB-BD31-4B8C-83A1-F6EECF244321}">
                <p14:modId xmlns:p14="http://schemas.microsoft.com/office/powerpoint/2010/main" val="1872608756"/>
              </p:ext>
            </p:extLst>
          </p:nvPr>
        </p:nvGraphicFramePr>
        <p:xfrm>
          <a:off x="3318046" y="3303982"/>
          <a:ext cx="5858370" cy="3219905"/>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a:extLst>
              <a:ext uri="{FF2B5EF4-FFF2-40B4-BE49-F238E27FC236}">
                <a16:creationId xmlns:a16="http://schemas.microsoft.com/office/drawing/2014/main" id="{32F2746E-F71B-491F-B6A4-AE4CB4453C45}"/>
              </a:ext>
            </a:extLst>
          </p:cNvPr>
          <p:cNvSpPr/>
          <p:nvPr/>
        </p:nvSpPr>
        <p:spPr>
          <a:xfrm>
            <a:off x="1692359" y="1024940"/>
            <a:ext cx="10132671" cy="110862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Starlink</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已发射</a:t>
            </a: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7010</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颗低轨卫星，在全球卫星中占比超</a:t>
            </a: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60%</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，订阅用户达</a:t>
            </a: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400</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万</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，可以提供</a:t>
            </a: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300Mbps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的卫星互联网服务下载速度，平均通信时延达到</a:t>
            </a: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33ms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，为全球</a:t>
            </a: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100</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多个国家提供服务。</a:t>
            </a:r>
          </a:p>
        </p:txBody>
      </p:sp>
      <p:sp>
        <p:nvSpPr>
          <p:cNvPr id="11" name="文本框 10">
            <a:extLst>
              <a:ext uri="{FF2B5EF4-FFF2-40B4-BE49-F238E27FC236}">
                <a16:creationId xmlns:a16="http://schemas.microsoft.com/office/drawing/2014/main" id="{2A93ED0A-2ECA-43B4-88AB-22749A054C8E}"/>
              </a:ext>
            </a:extLst>
          </p:cNvPr>
          <p:cNvSpPr txBox="1"/>
          <p:nvPr/>
        </p:nvSpPr>
        <p:spPr>
          <a:xfrm flipH="1">
            <a:off x="275690" y="1216226"/>
            <a:ext cx="1215343" cy="6463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2024</a:t>
            </a:r>
            <a:r>
              <a:rPr lang="zh-CN" altLang="en-US" dirty="0"/>
              <a:t>年</a:t>
            </a:r>
            <a:endParaRPr lang="en-US" altLang="zh-CN" dirty="0"/>
          </a:p>
          <a:p>
            <a:r>
              <a:rPr lang="en-US" altLang="zh-CN" dirty="0"/>
              <a:t>10</a:t>
            </a:r>
            <a:r>
              <a:rPr lang="zh-CN" altLang="en-US" dirty="0"/>
              <a:t>月</a:t>
            </a:r>
          </a:p>
        </p:txBody>
      </p:sp>
      <p:sp>
        <p:nvSpPr>
          <p:cNvPr id="12" name="文本框 11">
            <a:extLst>
              <a:ext uri="{FF2B5EF4-FFF2-40B4-BE49-F238E27FC236}">
                <a16:creationId xmlns:a16="http://schemas.microsoft.com/office/drawing/2014/main" id="{28E8A361-1BA6-4E43-B4B3-EA8ED89F7696}"/>
              </a:ext>
            </a:extLst>
          </p:cNvPr>
          <p:cNvSpPr txBox="1"/>
          <p:nvPr/>
        </p:nvSpPr>
        <p:spPr>
          <a:xfrm flipH="1">
            <a:off x="275689" y="2364832"/>
            <a:ext cx="1215343" cy="70788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2025</a:t>
            </a:r>
            <a:r>
              <a:rPr lang="zh-CN" altLang="en-US" dirty="0"/>
              <a:t>年</a:t>
            </a:r>
            <a:endParaRPr lang="en-US" altLang="zh-CN" dirty="0"/>
          </a:p>
          <a:p>
            <a:r>
              <a:rPr lang="en-US" altLang="zh-CN" dirty="0"/>
              <a:t>06</a:t>
            </a:r>
            <a:r>
              <a:rPr lang="zh-CN" altLang="en-US" dirty="0"/>
              <a:t>月</a:t>
            </a:r>
          </a:p>
        </p:txBody>
      </p:sp>
    </p:spTree>
    <p:extLst>
      <p:ext uri="{BB962C8B-B14F-4D97-AF65-F5344CB8AC3E}">
        <p14:creationId xmlns:p14="http://schemas.microsoft.com/office/powerpoint/2010/main" val="569374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40" name="灯片编号占位符 2">
            <a:extLst>
              <a:ext uri="{FF2B5EF4-FFF2-40B4-BE49-F238E27FC236}">
                <a16:creationId xmlns:a16="http://schemas.microsoft.com/office/drawing/2014/main" id="{70A20772-41D8-41A8-AA0B-70F305488C10}"/>
              </a:ext>
            </a:extLst>
          </p:cNvPr>
          <p:cNvSpPr>
            <a:spLocks noGrp="1"/>
          </p:cNvSpPr>
          <p:nvPr>
            <p:ph type="sldNum" sz="quarter" idx="10"/>
          </p:nvPr>
        </p:nvSpPr>
        <p:spPr>
          <a:xfrm>
            <a:off x="9271000" y="6381750"/>
            <a:ext cx="2743200" cy="365125"/>
          </a:xfrm>
        </p:spPr>
        <p:txBody>
          <a:bodyPr/>
          <a:lstStyle/>
          <a:p>
            <a:fld id="{54B3F8C3-4D34-464E-BB5A-60724E4C6E9F}" type="slidenum">
              <a:rPr lang="zh-CN" altLang="en-US" smtClean="0"/>
              <a:t>7</a:t>
            </a:fld>
            <a:endParaRPr lang="zh-CN" altLang="en-US"/>
          </a:p>
        </p:txBody>
      </p:sp>
      <p:grpSp>
        <p:nvGrpSpPr>
          <p:cNvPr id="39" name="组合 38">
            <a:extLst>
              <a:ext uri="{FF2B5EF4-FFF2-40B4-BE49-F238E27FC236}">
                <a16:creationId xmlns:a16="http://schemas.microsoft.com/office/drawing/2014/main" id="{8DB4E90A-53DC-4850-928F-F9D146804B49}"/>
              </a:ext>
            </a:extLst>
          </p:cNvPr>
          <p:cNvGrpSpPr/>
          <p:nvPr/>
        </p:nvGrpSpPr>
        <p:grpSpPr>
          <a:xfrm>
            <a:off x="3892128" y="2393898"/>
            <a:ext cx="5632872" cy="2725662"/>
            <a:chOff x="3892129" y="1949760"/>
            <a:chExt cx="5632872" cy="2725662"/>
          </a:xfrm>
        </p:grpSpPr>
        <p:grpSp>
          <p:nvGrpSpPr>
            <p:cNvPr id="41" name="组合 40">
              <a:extLst>
                <a:ext uri="{FF2B5EF4-FFF2-40B4-BE49-F238E27FC236}">
                  <a16:creationId xmlns:a16="http://schemas.microsoft.com/office/drawing/2014/main" id="{5DBF863B-8680-4577-A281-4D4FDC3E9FC3}"/>
                </a:ext>
              </a:extLst>
            </p:cNvPr>
            <p:cNvGrpSpPr/>
            <p:nvPr/>
          </p:nvGrpSpPr>
          <p:grpSpPr>
            <a:xfrm>
              <a:off x="3892129" y="1949760"/>
              <a:ext cx="4407743" cy="553998"/>
              <a:chOff x="-2765213" y="2403971"/>
              <a:chExt cx="4407743" cy="553998"/>
            </a:xfrm>
          </p:grpSpPr>
          <p:sp>
            <p:nvSpPr>
              <p:cNvPr id="51" name="菱形 50">
                <a:extLst>
                  <a:ext uri="{FF2B5EF4-FFF2-40B4-BE49-F238E27FC236}">
                    <a16:creationId xmlns:a16="http://schemas.microsoft.com/office/drawing/2014/main" id="{9F44ACB0-9193-4017-B2CB-45AE759D761B}"/>
                  </a:ext>
                </a:extLst>
              </p:cNvPr>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F1BF4121-1C02-466E-872D-05C4AE0FF370}"/>
                  </a:ext>
                </a:extLst>
              </p:cNvPr>
              <p:cNvSpPr txBox="1"/>
              <p:nvPr/>
            </p:nvSpPr>
            <p:spPr>
              <a:xfrm>
                <a:off x="-2057403" y="2403971"/>
                <a:ext cx="3699933" cy="553998"/>
              </a:xfrm>
              <a:prstGeom prst="rect">
                <a:avLst/>
              </a:prstGeom>
              <a:noFill/>
            </p:spPr>
            <p:txBody>
              <a:bodyPr wrap="square" rtlCol="0">
                <a:spAutoFit/>
              </a:bodyPr>
              <a:lstStyle/>
              <a:p>
                <a:r>
                  <a:rPr lang="en-US" altLang="zh-CN" sz="3000" b="1" dirty="0" err="1">
                    <a:solidFill>
                      <a:srgbClr val="203864"/>
                    </a:solidFill>
                    <a:latin typeface="微软雅黑" panose="020B0503020204020204" pitchFamily="34" charset="-122"/>
                    <a:ea typeface="微软雅黑" panose="020B0503020204020204" pitchFamily="34" charset="-122"/>
                  </a:rPr>
                  <a:t>Starlink</a:t>
                </a:r>
                <a:r>
                  <a:rPr lang="zh-CN" altLang="en-US" sz="3000" b="1" dirty="0">
                    <a:solidFill>
                      <a:srgbClr val="203864"/>
                    </a:solidFill>
                    <a:latin typeface="微软雅黑" panose="020B0503020204020204" pitchFamily="34" charset="-122"/>
                    <a:ea typeface="微软雅黑" panose="020B0503020204020204" pitchFamily="34" charset="-122"/>
                  </a:rPr>
                  <a:t>发展进展</a:t>
                </a:r>
              </a:p>
            </p:txBody>
          </p:sp>
        </p:grpSp>
        <p:grpSp>
          <p:nvGrpSpPr>
            <p:cNvPr id="42" name="组合 41">
              <a:extLst>
                <a:ext uri="{FF2B5EF4-FFF2-40B4-BE49-F238E27FC236}">
                  <a16:creationId xmlns:a16="http://schemas.microsoft.com/office/drawing/2014/main" id="{9B8EF0CA-9A40-451F-85C1-3C76D987EE5F}"/>
                </a:ext>
              </a:extLst>
            </p:cNvPr>
            <p:cNvGrpSpPr/>
            <p:nvPr/>
          </p:nvGrpSpPr>
          <p:grpSpPr>
            <a:xfrm>
              <a:off x="3892129" y="2673648"/>
              <a:ext cx="4407743" cy="553998"/>
              <a:chOff x="-2765213" y="3047425"/>
              <a:chExt cx="4407743" cy="553998"/>
            </a:xfrm>
          </p:grpSpPr>
          <p:sp>
            <p:nvSpPr>
              <p:cNvPr id="49" name="菱形 48">
                <a:extLst>
                  <a:ext uri="{FF2B5EF4-FFF2-40B4-BE49-F238E27FC236}">
                    <a16:creationId xmlns:a16="http://schemas.microsoft.com/office/drawing/2014/main" id="{2B2CBF90-9B96-4836-8426-7870593FCA1A}"/>
                  </a:ext>
                </a:extLst>
              </p:cNvPr>
              <p:cNvSpPr/>
              <p:nvPr/>
            </p:nvSpPr>
            <p:spPr>
              <a:xfrm>
                <a:off x="-2765213" y="306703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8AC0257B-6FD5-4926-A563-FB52EC85464D}"/>
                  </a:ext>
                </a:extLst>
              </p:cNvPr>
              <p:cNvSpPr txBox="1"/>
              <p:nvPr/>
            </p:nvSpPr>
            <p:spPr>
              <a:xfrm>
                <a:off x="-2057403" y="3047425"/>
                <a:ext cx="3699933" cy="553998"/>
              </a:xfrm>
              <a:prstGeom prst="rect">
                <a:avLst/>
              </a:prstGeom>
              <a:noFill/>
            </p:spPr>
            <p:txBody>
              <a:bodyPr wrap="square" rtlCol="0">
                <a:spAutoFit/>
              </a:bodyPr>
              <a:lstStyle/>
              <a:p>
                <a:r>
                  <a:rPr lang="en-US" altLang="zh-CN" sz="3000" b="1" dirty="0" err="1">
                    <a:solidFill>
                      <a:srgbClr val="C00000"/>
                    </a:solidFill>
                    <a:latin typeface="微软雅黑" panose="020B0503020204020204" pitchFamily="34" charset="-122"/>
                    <a:ea typeface="微软雅黑" panose="020B0503020204020204" pitchFamily="34" charset="-122"/>
                  </a:rPr>
                  <a:t>Starlink</a:t>
                </a:r>
                <a:r>
                  <a:rPr lang="zh-CN" altLang="en-US" sz="3000" b="1" dirty="0">
                    <a:solidFill>
                      <a:srgbClr val="C00000"/>
                    </a:solidFill>
                    <a:latin typeface="微软雅黑" panose="020B0503020204020204" pitchFamily="34" charset="-122"/>
                    <a:ea typeface="微软雅黑" panose="020B0503020204020204" pitchFamily="34" charset="-122"/>
                  </a:rPr>
                  <a:t>参数指标</a:t>
                </a:r>
              </a:p>
            </p:txBody>
          </p:sp>
        </p:grpSp>
        <p:grpSp>
          <p:nvGrpSpPr>
            <p:cNvPr id="43" name="组合 42">
              <a:extLst>
                <a:ext uri="{FF2B5EF4-FFF2-40B4-BE49-F238E27FC236}">
                  <a16:creationId xmlns:a16="http://schemas.microsoft.com/office/drawing/2014/main" id="{35C7EFF5-DED3-45D0-9EF6-2322DBA84CEF}"/>
                </a:ext>
              </a:extLst>
            </p:cNvPr>
            <p:cNvGrpSpPr/>
            <p:nvPr/>
          </p:nvGrpSpPr>
          <p:grpSpPr>
            <a:xfrm>
              <a:off x="3892129" y="3397536"/>
              <a:ext cx="4407743" cy="553998"/>
              <a:chOff x="-2765213" y="3690879"/>
              <a:chExt cx="4407743" cy="553998"/>
            </a:xfrm>
          </p:grpSpPr>
          <p:sp>
            <p:nvSpPr>
              <p:cNvPr id="47" name="菱形 46">
                <a:extLst>
                  <a:ext uri="{FF2B5EF4-FFF2-40B4-BE49-F238E27FC236}">
                    <a16:creationId xmlns:a16="http://schemas.microsoft.com/office/drawing/2014/main" id="{CC4DD5D3-0C5D-452F-BC94-8FB52C967A9D}"/>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0F77B9FE-A8F5-4184-B9C2-1CF83065AD96}"/>
                  </a:ext>
                </a:extLst>
              </p:cNvPr>
              <p:cNvSpPr txBox="1"/>
              <p:nvPr/>
            </p:nvSpPr>
            <p:spPr>
              <a:xfrm>
                <a:off x="-2057403" y="3690879"/>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面临问题与挑战</a:t>
                </a:r>
              </a:p>
            </p:txBody>
          </p:sp>
        </p:grpSp>
        <p:grpSp>
          <p:nvGrpSpPr>
            <p:cNvPr id="44" name="组合 43">
              <a:extLst>
                <a:ext uri="{FF2B5EF4-FFF2-40B4-BE49-F238E27FC236}">
                  <a16:creationId xmlns:a16="http://schemas.microsoft.com/office/drawing/2014/main" id="{986003EA-5516-4A9A-921B-93EEA8F9F4F2}"/>
                </a:ext>
              </a:extLst>
            </p:cNvPr>
            <p:cNvGrpSpPr/>
            <p:nvPr/>
          </p:nvGrpSpPr>
          <p:grpSpPr>
            <a:xfrm>
              <a:off x="3892129" y="4121424"/>
              <a:ext cx="5632872" cy="553998"/>
              <a:chOff x="-2765213" y="4334333"/>
              <a:chExt cx="5632872" cy="553998"/>
            </a:xfrm>
          </p:grpSpPr>
          <p:sp>
            <p:nvSpPr>
              <p:cNvPr id="45" name="菱形 44">
                <a:extLst>
                  <a:ext uri="{FF2B5EF4-FFF2-40B4-BE49-F238E27FC236}">
                    <a16:creationId xmlns:a16="http://schemas.microsoft.com/office/drawing/2014/main" id="{0F0633FE-2D97-4CD7-A775-BB03BEF2C3A3}"/>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2E01EA3D-FAF2-4FC0-971C-33AA35F36380}"/>
                  </a:ext>
                </a:extLst>
              </p:cNvPr>
              <p:cNvSpPr txBox="1"/>
              <p:nvPr/>
            </p:nvSpPr>
            <p:spPr>
              <a:xfrm>
                <a:off x="-2057403" y="4334333"/>
                <a:ext cx="4925062"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星地频谱共享与干扰规避</a:t>
                </a:r>
              </a:p>
            </p:txBody>
          </p:sp>
        </p:grpSp>
      </p:grpSp>
    </p:spTree>
    <p:extLst>
      <p:ext uri="{BB962C8B-B14F-4D97-AF65-F5344CB8AC3E}">
        <p14:creationId xmlns:p14="http://schemas.microsoft.com/office/powerpoint/2010/main" val="323556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DCB57-C8AF-4518-B68A-4FB567AFFA86}"/>
              </a:ext>
            </a:extLst>
          </p:cNvPr>
          <p:cNvSpPr>
            <a:spLocks noGrp="1"/>
          </p:cNvSpPr>
          <p:nvPr>
            <p:ph type="title"/>
          </p:nvPr>
        </p:nvSpPr>
        <p:spPr/>
        <p:txBody>
          <a:bodyPr/>
          <a:lstStyle/>
          <a:p>
            <a:r>
              <a:rPr lang="en-US" altLang="zh-CN" dirty="0" err="1"/>
              <a:t>Starlink</a:t>
            </a:r>
            <a:r>
              <a:rPr lang="zh-CN" altLang="en-US" dirty="0"/>
              <a:t>参数指标</a:t>
            </a:r>
            <a:r>
              <a:rPr lang="en-US" altLang="zh-CN" dirty="0"/>
              <a:t>—</a:t>
            </a:r>
            <a:r>
              <a:rPr lang="zh-CN" altLang="en-US" dirty="0"/>
              <a:t>运行</a:t>
            </a:r>
          </a:p>
        </p:txBody>
      </p:sp>
      <p:sp>
        <p:nvSpPr>
          <p:cNvPr id="3" name="灯片编号占位符 2">
            <a:extLst>
              <a:ext uri="{FF2B5EF4-FFF2-40B4-BE49-F238E27FC236}">
                <a16:creationId xmlns:a16="http://schemas.microsoft.com/office/drawing/2014/main" id="{4E5D4B7A-C809-41B0-BC39-87E176ACD65E}"/>
              </a:ext>
            </a:extLst>
          </p:cNvPr>
          <p:cNvSpPr>
            <a:spLocks noGrp="1"/>
          </p:cNvSpPr>
          <p:nvPr>
            <p:ph type="sldNum" sz="quarter" idx="10"/>
          </p:nvPr>
        </p:nvSpPr>
        <p:spPr/>
        <p:txBody>
          <a:bodyPr/>
          <a:lstStyle/>
          <a:p>
            <a:fld id="{54B3F8C3-4D34-464E-BB5A-60724E4C6E9F}" type="slidenum">
              <a:rPr lang="zh-CN" altLang="en-US" smtClean="0"/>
              <a:t>8</a:t>
            </a:fld>
            <a:endParaRPr lang="zh-CN" altLang="en-US"/>
          </a:p>
        </p:txBody>
      </p:sp>
      <p:pic>
        <p:nvPicPr>
          <p:cNvPr id="4" name="图片 3">
            <a:extLst>
              <a:ext uri="{FF2B5EF4-FFF2-40B4-BE49-F238E27FC236}">
                <a16:creationId xmlns:a16="http://schemas.microsoft.com/office/drawing/2014/main" id="{5F703CDA-CE52-46DC-80E1-F248C6A809A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24946" y="1649000"/>
            <a:ext cx="7873124" cy="4308993"/>
          </a:xfrm>
          <a:prstGeom prst="rect">
            <a:avLst/>
          </a:prstGeom>
        </p:spPr>
      </p:pic>
      <p:sp>
        <p:nvSpPr>
          <p:cNvPr id="5" name="文本框 4">
            <a:extLst>
              <a:ext uri="{FF2B5EF4-FFF2-40B4-BE49-F238E27FC236}">
                <a16:creationId xmlns:a16="http://schemas.microsoft.com/office/drawing/2014/main" id="{B3601726-78FE-468B-963D-F080027B1776}"/>
              </a:ext>
            </a:extLst>
          </p:cNvPr>
          <p:cNvSpPr txBox="1"/>
          <p:nvPr/>
        </p:nvSpPr>
        <p:spPr>
          <a:xfrm>
            <a:off x="8198070" y="2079789"/>
            <a:ext cx="3909848" cy="3731278"/>
          </a:xfrm>
          <a:prstGeom prst="rect">
            <a:avLst/>
          </a:prstGeom>
          <a:noFill/>
        </p:spPr>
        <p:txBody>
          <a:bodyPr wrap="square" rtlCol="0">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）轨道高度：</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550 </a:t>
            </a:r>
            <a:r>
              <a:rPr lang="zh-CN" altLang="en-US" sz="2000" dirty="0">
                <a:latin typeface="微软雅黑" panose="020B0503020204020204" pitchFamily="34" charset="-122"/>
                <a:ea typeface="微软雅黑" panose="020B0503020204020204" pitchFamily="34" charset="-122"/>
              </a:rPr>
              <a:t>公里</a:t>
            </a:r>
            <a:br>
              <a:rPr lang="zh-CN" altLang="en-US" sz="2000" dirty="0">
                <a:latin typeface="微软雅黑" panose="020B0503020204020204" pitchFamily="34" charset="-122"/>
                <a:ea typeface="微软雅黑" panose="020B0503020204020204" pitchFamily="34" charset="-122"/>
              </a:rPr>
            </a:b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）工作频段：</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Ku </a:t>
            </a:r>
            <a:r>
              <a:rPr lang="zh-CN" altLang="en-US" sz="2000" dirty="0">
                <a:latin typeface="微软雅黑" panose="020B0503020204020204" pitchFamily="34" charset="-122"/>
                <a:ea typeface="微软雅黑" panose="020B0503020204020204" pitchFamily="34" charset="-122"/>
              </a:rPr>
              <a:t>和 </a:t>
            </a:r>
            <a:r>
              <a:rPr lang="en-US" altLang="zh-CN" sz="2000" dirty="0">
                <a:latin typeface="微软雅黑" panose="020B0503020204020204" pitchFamily="34" charset="-122"/>
                <a:ea typeface="微软雅黑" panose="020B0503020204020204" pitchFamily="34" charset="-122"/>
              </a:rPr>
              <a:t>Ka </a:t>
            </a:r>
            <a:r>
              <a:rPr lang="zh-CN" altLang="en-US" sz="2000" dirty="0">
                <a:latin typeface="微软雅黑" panose="020B0503020204020204" pitchFamily="34" charset="-122"/>
                <a:ea typeface="微软雅黑" panose="020B0503020204020204" pitchFamily="34" charset="-122"/>
              </a:rPr>
              <a:t>波段</a:t>
            </a:r>
            <a:br>
              <a:rPr lang="zh-CN" altLang="en-US" sz="2000" dirty="0">
                <a:latin typeface="微软雅黑" panose="020B0503020204020204" pitchFamily="34" charset="-122"/>
                <a:ea typeface="微软雅黑" panose="020B0503020204020204" pitchFamily="34" charset="-122"/>
              </a:rPr>
            </a:b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）过顶时间：</a:t>
            </a:r>
            <a:r>
              <a:rPr lang="zh-CN" altLang="en-US" sz="2000"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4.1</a:t>
            </a:r>
            <a:r>
              <a:rPr lang="zh-CN" altLang="en-US" sz="2000" b="1" dirty="0">
                <a:latin typeface="微软雅黑" panose="020B0503020204020204" pitchFamily="34" charset="-122"/>
                <a:ea typeface="微软雅黑" panose="020B0503020204020204" pitchFamily="34" charset="-122"/>
              </a:rPr>
              <a:t>分钟</a:t>
            </a:r>
            <a:br>
              <a:rPr lang="zh-CN" altLang="en-US" sz="2000" dirty="0">
                <a:latin typeface="微软雅黑" panose="020B0503020204020204" pitchFamily="34" charset="-122"/>
                <a:ea typeface="微软雅黑" panose="020B0503020204020204" pitchFamily="34" charset="-122"/>
              </a:rPr>
            </a:b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）飞行速度：</a:t>
            </a:r>
            <a:r>
              <a:rPr lang="zh-CN" altLang="en-US" sz="2000"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7.5km/</a:t>
            </a:r>
            <a:r>
              <a:rPr lang="zh-CN" altLang="en-US" sz="2000" b="1" dirty="0">
                <a:latin typeface="微软雅黑" panose="020B0503020204020204" pitchFamily="34" charset="-122"/>
                <a:ea typeface="微软雅黑" panose="020B0503020204020204" pitchFamily="34" charset="-122"/>
              </a:rPr>
              <a:t>秒</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）飞行周期：</a:t>
            </a:r>
            <a:r>
              <a:rPr lang="en-US" altLang="zh-CN" sz="2000" b="1" dirty="0">
                <a:latin typeface="微软雅黑" panose="020B0503020204020204" pitchFamily="34" charset="-122"/>
                <a:ea typeface="微软雅黑" panose="020B0503020204020204" pitchFamily="34" charset="-122"/>
              </a:rPr>
              <a:t>96</a:t>
            </a:r>
            <a:r>
              <a:rPr lang="zh-CN" altLang="en-US" sz="2000" b="1" dirty="0">
                <a:latin typeface="微软雅黑" panose="020B0503020204020204" pitchFamily="34" charset="-122"/>
                <a:ea typeface="微软雅黑" panose="020B0503020204020204" pitchFamily="34" charset="-122"/>
              </a:rPr>
              <a:t>分钟</a:t>
            </a:r>
            <a:br>
              <a:rPr lang="zh-CN" altLang="en-US" sz="2000" dirty="0">
                <a:latin typeface="微软雅黑" panose="020B0503020204020204" pitchFamily="34" charset="-122"/>
                <a:ea typeface="微软雅黑" panose="020B0503020204020204" pitchFamily="34" charset="-122"/>
              </a:rPr>
            </a:b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）波束最小半径：</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8km</a:t>
            </a:r>
            <a:br>
              <a:rPr lang="zh-CN" altLang="en-US" sz="2000" dirty="0">
                <a:latin typeface="微软雅黑" panose="020B0503020204020204" pitchFamily="34" charset="-122"/>
                <a:ea typeface="微软雅黑" panose="020B0503020204020204" pitchFamily="34" charset="-122"/>
              </a:rPr>
            </a:b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）可视覆盖范围：</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2774581</a:t>
            </a:r>
            <a:r>
              <a:rPr lang="zh-CN" altLang="en-US" sz="2000" dirty="0">
                <a:latin typeface="微软雅黑" panose="020B0503020204020204" pitchFamily="34" charset="-122"/>
                <a:ea typeface="微软雅黑" panose="020B0503020204020204" pitchFamily="34" charset="-122"/>
              </a:rPr>
              <a:t>平方公里</a:t>
            </a:r>
          </a:p>
        </p:txBody>
      </p:sp>
    </p:spTree>
    <p:extLst>
      <p:ext uri="{BB962C8B-B14F-4D97-AF65-F5344CB8AC3E}">
        <p14:creationId xmlns:p14="http://schemas.microsoft.com/office/powerpoint/2010/main" val="2871486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624D1-119D-42BC-AABF-EA52BD42EE06}"/>
              </a:ext>
            </a:extLst>
          </p:cNvPr>
          <p:cNvSpPr>
            <a:spLocks noGrp="1"/>
          </p:cNvSpPr>
          <p:nvPr>
            <p:ph type="title"/>
          </p:nvPr>
        </p:nvSpPr>
        <p:spPr/>
        <p:txBody>
          <a:bodyPr/>
          <a:lstStyle/>
          <a:p>
            <a:r>
              <a:rPr lang="en-US" altLang="zh-CN" dirty="0" err="1"/>
              <a:t>Starlink</a:t>
            </a:r>
            <a:r>
              <a:rPr lang="zh-CN" altLang="en-US" dirty="0"/>
              <a:t>参数指标</a:t>
            </a:r>
            <a:r>
              <a:rPr lang="en-US" altLang="zh-CN" dirty="0"/>
              <a:t>—</a:t>
            </a:r>
            <a:r>
              <a:rPr lang="zh-CN" altLang="en-US" dirty="0"/>
              <a:t>频率</a:t>
            </a:r>
          </a:p>
        </p:txBody>
      </p:sp>
      <p:sp>
        <p:nvSpPr>
          <p:cNvPr id="3" name="灯片编号占位符 2">
            <a:extLst>
              <a:ext uri="{FF2B5EF4-FFF2-40B4-BE49-F238E27FC236}">
                <a16:creationId xmlns:a16="http://schemas.microsoft.com/office/drawing/2014/main" id="{74782E54-AC07-449E-958A-B5C218EFF1BF}"/>
              </a:ext>
            </a:extLst>
          </p:cNvPr>
          <p:cNvSpPr>
            <a:spLocks noGrp="1"/>
          </p:cNvSpPr>
          <p:nvPr>
            <p:ph type="sldNum" sz="quarter" idx="10"/>
          </p:nvPr>
        </p:nvSpPr>
        <p:spPr>
          <a:xfrm>
            <a:off x="9271000" y="6346451"/>
            <a:ext cx="2743200" cy="365125"/>
          </a:xfrm>
        </p:spPr>
        <p:txBody>
          <a:bodyPr/>
          <a:lstStyle/>
          <a:p>
            <a:fld id="{54B3F8C3-4D34-464E-BB5A-60724E4C6E9F}" type="slidenum">
              <a:rPr lang="zh-CN" altLang="en-US" sz="1400" smtClean="0"/>
              <a:t>9</a:t>
            </a:fld>
            <a:endParaRPr lang="zh-CN" altLang="en-US" sz="1400"/>
          </a:p>
        </p:txBody>
      </p:sp>
      <p:sp>
        <p:nvSpPr>
          <p:cNvPr id="15" name="右大括号 14">
            <a:extLst>
              <a:ext uri="{FF2B5EF4-FFF2-40B4-BE49-F238E27FC236}">
                <a16:creationId xmlns:a16="http://schemas.microsoft.com/office/drawing/2014/main" id="{941CD223-7437-4BD0-B177-3DEAD770C9E4}"/>
              </a:ext>
            </a:extLst>
          </p:cNvPr>
          <p:cNvSpPr/>
          <p:nvPr/>
        </p:nvSpPr>
        <p:spPr>
          <a:xfrm>
            <a:off x="5686096" y="5549463"/>
            <a:ext cx="409904" cy="11896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0E0C964-A40A-42CC-8433-85E5C9DAD80D}"/>
              </a:ext>
            </a:extLst>
          </p:cNvPr>
          <p:cNvSpPr txBox="1"/>
          <p:nvPr/>
        </p:nvSpPr>
        <p:spPr>
          <a:xfrm>
            <a:off x="6125701" y="5821128"/>
            <a:ext cx="2492990" cy="707886"/>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不会造成更多干扰，</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不需要额外保护</a:t>
            </a:r>
          </a:p>
        </p:txBody>
      </p:sp>
      <p:pic>
        <p:nvPicPr>
          <p:cNvPr id="17" name="图片 16">
            <a:extLst>
              <a:ext uri="{FF2B5EF4-FFF2-40B4-BE49-F238E27FC236}">
                <a16:creationId xmlns:a16="http://schemas.microsoft.com/office/drawing/2014/main" id="{70F073AF-A0AF-49EC-BDA8-CE5368CB94B8}"/>
              </a:ext>
            </a:extLst>
          </p:cNvPr>
          <p:cNvPicPr>
            <a:picLocks noChangeAspect="1"/>
          </p:cNvPicPr>
          <p:nvPr/>
        </p:nvPicPr>
        <p:blipFill>
          <a:blip r:embed="rId3"/>
          <a:stretch>
            <a:fillRect/>
          </a:stretch>
        </p:blipFill>
        <p:spPr>
          <a:xfrm>
            <a:off x="462455" y="933449"/>
            <a:ext cx="5275020" cy="5875873"/>
          </a:xfrm>
          <a:prstGeom prst="rect">
            <a:avLst/>
          </a:prstGeom>
        </p:spPr>
      </p:pic>
      <p:sp>
        <p:nvSpPr>
          <p:cNvPr id="18" name="矩形 17">
            <a:extLst>
              <a:ext uri="{FF2B5EF4-FFF2-40B4-BE49-F238E27FC236}">
                <a16:creationId xmlns:a16="http://schemas.microsoft.com/office/drawing/2014/main" id="{E0A320B6-B0F7-488C-A4A4-914BD1F4528B}"/>
              </a:ext>
            </a:extLst>
          </p:cNvPr>
          <p:cNvSpPr/>
          <p:nvPr/>
        </p:nvSpPr>
        <p:spPr>
          <a:xfrm>
            <a:off x="462453" y="1271752"/>
            <a:ext cx="5275021" cy="128226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7BF0BAC-7B25-47B3-9B4E-E2D060603EA5}"/>
              </a:ext>
            </a:extLst>
          </p:cNvPr>
          <p:cNvSpPr/>
          <p:nvPr/>
        </p:nvSpPr>
        <p:spPr>
          <a:xfrm>
            <a:off x="462453" y="3399406"/>
            <a:ext cx="5275021" cy="128226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262CF85F-F36B-4405-839B-3A9565FA5E50}"/>
              </a:ext>
            </a:extLst>
          </p:cNvPr>
          <p:cNvSpPr/>
          <p:nvPr/>
        </p:nvSpPr>
        <p:spPr>
          <a:xfrm>
            <a:off x="3237185" y="1296240"/>
            <a:ext cx="2145757" cy="3249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966F33D-1DEC-4D06-A1B0-306A7F8A1226}"/>
              </a:ext>
            </a:extLst>
          </p:cNvPr>
          <p:cNvSpPr/>
          <p:nvPr/>
        </p:nvSpPr>
        <p:spPr>
          <a:xfrm>
            <a:off x="3236596" y="3718184"/>
            <a:ext cx="2145757" cy="3249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2CBA8C0-D0ED-4A0B-87A9-BCFAD4D5DF9C}"/>
              </a:ext>
            </a:extLst>
          </p:cNvPr>
          <p:cNvSpPr/>
          <p:nvPr/>
        </p:nvSpPr>
        <p:spPr>
          <a:xfrm>
            <a:off x="3236595" y="2554014"/>
            <a:ext cx="2145757" cy="3249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28D2655-E63B-4A93-AF36-AD6D39B8DD53}"/>
              </a:ext>
            </a:extLst>
          </p:cNvPr>
          <p:cNvSpPr/>
          <p:nvPr/>
        </p:nvSpPr>
        <p:spPr>
          <a:xfrm>
            <a:off x="3236594" y="4650138"/>
            <a:ext cx="2145757" cy="3249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大括号 23">
            <a:extLst>
              <a:ext uri="{FF2B5EF4-FFF2-40B4-BE49-F238E27FC236}">
                <a16:creationId xmlns:a16="http://schemas.microsoft.com/office/drawing/2014/main" id="{B62A54BB-A141-44AB-A269-C8CA4D867F03}"/>
              </a:ext>
            </a:extLst>
          </p:cNvPr>
          <p:cNvSpPr/>
          <p:nvPr/>
        </p:nvSpPr>
        <p:spPr>
          <a:xfrm>
            <a:off x="5737474" y="1296240"/>
            <a:ext cx="409904" cy="4183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BACE8E0A-8056-43C5-B6EB-4B70C80D2A28}"/>
              </a:ext>
            </a:extLst>
          </p:cNvPr>
          <p:cNvSpPr txBox="1"/>
          <p:nvPr/>
        </p:nvSpPr>
        <p:spPr>
          <a:xfrm>
            <a:off x="6147378" y="3064587"/>
            <a:ext cx="2872902" cy="707886"/>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用户链路</a:t>
            </a:r>
            <a:r>
              <a:rPr lang="en-US" altLang="zh-CN" sz="2000" dirty="0">
                <a:latin typeface="微软雅黑" panose="020B0503020204020204" pitchFamily="34" charset="-122"/>
                <a:ea typeface="微软雅黑" panose="020B0503020204020204" pitchFamily="34" charset="-122"/>
              </a:rPr>
              <a:t>Ku</a:t>
            </a:r>
            <a:r>
              <a:rPr lang="zh-CN" altLang="en-US" sz="2000" dirty="0">
                <a:latin typeface="微软雅黑" panose="020B0503020204020204" pitchFamily="34" charset="-122"/>
                <a:ea typeface="微软雅黑" panose="020B0503020204020204" pitchFamily="34" charset="-122"/>
              </a:rPr>
              <a:t>频段</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馈电链路</a:t>
            </a:r>
            <a:r>
              <a:rPr lang="en-US" altLang="zh-CN" sz="2000" dirty="0">
                <a:latin typeface="微软雅黑" panose="020B0503020204020204" pitchFamily="34" charset="-122"/>
                <a:ea typeface="微软雅黑" panose="020B0503020204020204" pitchFamily="34" charset="-122"/>
              </a:rPr>
              <a:t>Ka</a:t>
            </a:r>
            <a:r>
              <a:rPr lang="zh-CN" altLang="en-US" sz="2000" dirty="0">
                <a:latin typeface="微软雅黑" panose="020B0503020204020204" pitchFamily="34" charset="-122"/>
                <a:ea typeface="微软雅黑" panose="020B0503020204020204" pitchFamily="34" charset="-122"/>
              </a:rPr>
              <a:t>频段</a:t>
            </a:r>
            <a:r>
              <a:rPr lang="en-US" altLang="zh-CN" sz="2000" dirty="0">
                <a:latin typeface="微软雅黑" panose="020B0503020204020204" pitchFamily="34" charset="-122"/>
                <a:ea typeface="微软雅黑" panose="020B0503020204020204" pitchFamily="34" charset="-122"/>
              </a:rPr>
              <a:t>+E</a:t>
            </a:r>
            <a:r>
              <a:rPr lang="zh-CN" altLang="en-US" sz="2000" dirty="0">
                <a:latin typeface="微软雅黑" panose="020B0503020204020204" pitchFamily="34" charset="-122"/>
                <a:ea typeface="微软雅黑" panose="020B0503020204020204" pitchFamily="34" charset="-122"/>
              </a:rPr>
              <a:t>频段</a:t>
            </a:r>
          </a:p>
        </p:txBody>
      </p:sp>
      <p:sp>
        <p:nvSpPr>
          <p:cNvPr id="26" name="文本框 25">
            <a:extLst>
              <a:ext uri="{FF2B5EF4-FFF2-40B4-BE49-F238E27FC236}">
                <a16:creationId xmlns:a16="http://schemas.microsoft.com/office/drawing/2014/main" id="{6B0EA4F9-F70E-4271-8005-DE02B5AB2574}"/>
              </a:ext>
            </a:extLst>
          </p:cNvPr>
          <p:cNvSpPr txBox="1"/>
          <p:nvPr/>
        </p:nvSpPr>
        <p:spPr>
          <a:xfrm>
            <a:off x="7898971" y="1296240"/>
            <a:ext cx="4115229" cy="1015663"/>
          </a:xfrm>
          <a:prstGeom prst="rect">
            <a:avLst/>
          </a:prstGeom>
          <a:noFill/>
        </p:spPr>
        <p:txBody>
          <a:bodyPr wrap="non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sz="2000" dirty="0"/>
              <a:t>手机直连：</a:t>
            </a:r>
            <a:endParaRPr lang="en-US" altLang="zh-CN" sz="2000" dirty="0"/>
          </a:p>
          <a:p>
            <a:r>
              <a:rPr lang="en-US" altLang="zh-CN" sz="2000" dirty="0"/>
              <a:t>1910–1915 MHz </a:t>
            </a:r>
          </a:p>
          <a:p>
            <a:r>
              <a:rPr lang="en-US" altLang="zh-CN" sz="2000" dirty="0"/>
              <a:t>/ 1990–1995 MHz</a:t>
            </a:r>
            <a:r>
              <a:rPr lang="zh-CN" altLang="en-US" sz="2000" dirty="0"/>
              <a:t>（</a:t>
            </a:r>
            <a:r>
              <a:rPr lang="en-US" altLang="zh-CN" sz="2000" dirty="0"/>
              <a:t>5MHz</a:t>
            </a:r>
            <a:r>
              <a:rPr lang="zh-CN" altLang="en-US" sz="2000" dirty="0"/>
              <a:t>带宽）</a:t>
            </a:r>
          </a:p>
        </p:txBody>
      </p:sp>
      <p:pic>
        <p:nvPicPr>
          <p:cNvPr id="4" name="图片 3">
            <a:extLst>
              <a:ext uri="{FF2B5EF4-FFF2-40B4-BE49-F238E27FC236}">
                <a16:creationId xmlns:a16="http://schemas.microsoft.com/office/drawing/2014/main" id="{039A4FA1-6154-4EFF-A390-EE5AF89B922A}"/>
              </a:ext>
            </a:extLst>
          </p:cNvPr>
          <p:cNvPicPr>
            <a:picLocks noChangeAspect="1"/>
          </p:cNvPicPr>
          <p:nvPr/>
        </p:nvPicPr>
        <p:blipFill>
          <a:blip r:embed="rId4"/>
          <a:stretch>
            <a:fillRect/>
          </a:stretch>
        </p:blipFill>
        <p:spPr>
          <a:xfrm>
            <a:off x="6023413" y="3871384"/>
            <a:ext cx="6137031" cy="1690375"/>
          </a:xfrm>
          <a:prstGeom prst="rect">
            <a:avLst/>
          </a:prstGeom>
        </p:spPr>
      </p:pic>
    </p:spTree>
    <p:extLst>
      <p:ext uri="{BB962C8B-B14F-4D97-AF65-F5344CB8AC3E}">
        <p14:creationId xmlns:p14="http://schemas.microsoft.com/office/powerpoint/2010/main" val="31918550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15e7671-6fab-4e62-a4d8-3c256f7420fc"/>
  <p:tag name="COMMONDATA" val="eyJoZGlkIjoiYTU3ZmMyMjMwYWNlMjNmYzFlZDg2NDdiMzZlOTI3YT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10406</TotalTime>
  <Words>3794</Words>
  <Application>Microsoft Office PowerPoint</Application>
  <PresentationFormat>宽屏</PresentationFormat>
  <Paragraphs>457</Paragraphs>
  <Slides>37</Slides>
  <Notes>33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7" baseType="lpstr">
      <vt:lpstr>inherit</vt:lpstr>
      <vt:lpstr>PingFang SC</vt:lpstr>
      <vt:lpstr>等线</vt:lpstr>
      <vt:lpstr>微软雅黑</vt:lpstr>
      <vt:lpstr>Arial</vt:lpstr>
      <vt:lpstr>Cambria Math</vt:lpstr>
      <vt:lpstr>Times New Roman</vt:lpstr>
      <vt:lpstr>Wingdings</vt:lpstr>
      <vt:lpstr>Office 主题​​</vt:lpstr>
      <vt:lpstr>AxMath</vt:lpstr>
      <vt:lpstr>组会汇报</vt:lpstr>
      <vt:lpstr>汇报提纲</vt:lpstr>
      <vt:lpstr>Starlink简介</vt:lpstr>
      <vt:lpstr>Starlink发展进展—容纳</vt:lpstr>
      <vt:lpstr>Starlink发展进展—卫星</vt:lpstr>
      <vt:lpstr>Starlink发展进展—产业</vt:lpstr>
      <vt:lpstr>汇报提纲</vt:lpstr>
      <vt:lpstr>Starlink参数指标—运行</vt:lpstr>
      <vt:lpstr>Starlink参数指标—频率</vt:lpstr>
      <vt:lpstr>Starlink参数指标—覆盖</vt:lpstr>
      <vt:lpstr>Starlink参数指标—可见卫星数目</vt:lpstr>
      <vt:lpstr>Starlink参数指标—用户下行链路</vt:lpstr>
      <vt:lpstr>Starlink参数指标—用户下行链路</vt:lpstr>
      <vt:lpstr>Starlink参数指标—用户上行链路</vt:lpstr>
      <vt:lpstr>Starlink参数指标—天线</vt:lpstr>
      <vt:lpstr>Starlink参数指标—天线</vt:lpstr>
      <vt:lpstr>Starlink参数指标—地面终端</vt:lpstr>
      <vt:lpstr>汇报提纲</vt:lpstr>
      <vt:lpstr>1、干扰规避</vt:lpstr>
      <vt:lpstr>1、干扰规避</vt:lpstr>
      <vt:lpstr>2、星间切换</vt:lpstr>
      <vt:lpstr>3、波束投影形变</vt:lpstr>
      <vt:lpstr>4、多普勒频偏</vt:lpstr>
      <vt:lpstr>5、其他</vt:lpstr>
      <vt:lpstr>汇报提纲</vt:lpstr>
      <vt:lpstr>星地频谱共享与干扰规避—干扰分析</vt:lpstr>
      <vt:lpstr>PowerPoint 演示文稿</vt:lpstr>
      <vt:lpstr>PowerPoint 演示文稿</vt:lpstr>
      <vt:lpstr>PowerPoint 演示文稿</vt:lpstr>
      <vt:lpstr>星地频谱共享与干扰规避—研究现状</vt:lpstr>
      <vt:lpstr>PowerPoint 演示文稿</vt:lpstr>
      <vt:lpstr>星地频谱共享与干扰规避</vt:lpstr>
      <vt:lpstr>星地频谱共享与干扰规避</vt:lpstr>
      <vt:lpstr>星地频谱共享与干扰规避</vt:lpstr>
      <vt:lpstr>星地频谱共享与干扰规避</vt:lpstr>
      <vt:lpstr>星地频谱共享与干扰规避</vt:lpstr>
      <vt:lpstr>组会汇报</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兆薇 王</cp:lastModifiedBy>
  <cp:revision>1599</cp:revision>
  <dcterms:created xsi:type="dcterms:W3CDTF">2024-09-24T06:50:00Z</dcterms:created>
  <dcterms:modified xsi:type="dcterms:W3CDTF">2025-07-18T03:14:50Z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CC91CFF4B73F4CD4A2075DF7CE860237</vt:lpwstr>
  </property>
  <property fmtid="{D5CDD505-2E9C-101B-9397-08002B2CF9AE}" pid="3" name="KSOProductBuildVer">
    <vt:lpwstr>2052-11.1.0.12165</vt:lpwstr>
  </property>
</Properties>
</file>